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0" r:id="rId4"/>
  </p:sldMasterIdLst>
  <p:notesMasterIdLst>
    <p:notesMasterId r:id="rId19"/>
  </p:notesMasterIdLst>
  <p:sldIdLst>
    <p:sldId id="277" r:id="rId5"/>
    <p:sldId id="292" r:id="rId6"/>
    <p:sldId id="282" r:id="rId7"/>
    <p:sldId id="285" r:id="rId8"/>
    <p:sldId id="279" r:id="rId9"/>
    <p:sldId id="291" r:id="rId10"/>
    <p:sldId id="276" r:id="rId11"/>
    <p:sldId id="284" r:id="rId12"/>
    <p:sldId id="286" r:id="rId13"/>
    <p:sldId id="287" r:id="rId14"/>
    <p:sldId id="290" r:id="rId15"/>
    <p:sldId id="289" r:id="rId16"/>
    <p:sldId id="288"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05FC82F-6CBB-4BFE-911D-6032CF5F72EE}">
          <p14:sldIdLst>
            <p14:sldId id="277"/>
            <p14:sldId id="292"/>
            <p14:sldId id="282"/>
            <p14:sldId id="285"/>
            <p14:sldId id="279"/>
            <p14:sldId id="291"/>
          </p14:sldIdLst>
        </p14:section>
        <p14:section name="Untitled Section" id="{77D1F7B4-D1F3-4EF7-B8B6-8D11B03AED18}">
          <p14:sldIdLst>
            <p14:sldId id="276"/>
            <p14:sldId id="284"/>
            <p14:sldId id="286"/>
            <p14:sldId id="287"/>
            <p14:sldId id="290"/>
            <p14:sldId id="289"/>
            <p14:sldId id="288"/>
            <p14:sldId id="28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5"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C95"/>
    <a:srgbClr val="006C74"/>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B857E6-7B0B-493F-9F00-CAB2A0F7ABB4}" v="16" dt="2021-03-23T18:33:25.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7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5" dt="2021-03-22T08:27:41.566" idx="24">
    <p:pos x="5655" y="1081"/>
    <p:text>Usually we can go to independent living facilities/senior apartments.  The limiting step are locations that have in house medication management and providers who take over care.</p:text>
    <p:extLst>
      <p:ext uri="{C676402C-5697-4E1C-873F-D02D1690AC5C}">
        <p15:threadingInfo xmlns:p15="http://schemas.microsoft.com/office/powerpoint/2012/main" timeZoneBias="420"/>
      </p:ext>
    </p:extLst>
  </p:cm>
  <p:cm authorId="5" dt="2021-03-22T09:07:20.279" idx="25">
    <p:pos x="5655" y="1177"/>
    <p:text>Valuable distinction, added to the slide.  Thx!</p:text>
    <p:extLst>
      <p:ext uri="{C676402C-5697-4E1C-873F-D02D1690AC5C}">
        <p15:threadingInfo xmlns:p15="http://schemas.microsoft.com/office/powerpoint/2012/main" timeZoneBias="420">
          <p15:parentCm authorId="5" idx="24"/>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C153F-B12F-4580-A32B-50A9A20B3DC0}" type="datetimeFigureOut">
              <a:rPr lang="en-US" smtClean="0"/>
              <a:t>3/23/2021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6BD1ED-8DDB-4CDF-8587-4775621EEE32}" type="slidenum">
              <a:rPr lang="en-US" smtClean="0"/>
              <a:t>‹#›</a:t>
            </a:fld>
            <a:endParaRPr lang="en-US"/>
          </a:p>
        </p:txBody>
      </p:sp>
    </p:spTree>
    <p:extLst>
      <p:ext uri="{BB962C8B-B14F-4D97-AF65-F5344CB8AC3E}">
        <p14:creationId xmlns:p14="http://schemas.microsoft.com/office/powerpoint/2010/main" val="262309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7575"/>
            <a:ext cx="6858000" cy="2387600"/>
          </a:xfrm>
        </p:spPr>
        <p:txBody>
          <a:bodyPr anchor="b"/>
          <a:lstStyle>
            <a:lvl1pPr algn="ctr">
              <a:defRPr sz="4500">
                <a:solidFill>
                  <a:schemeClr val="bg1"/>
                </a:solidFill>
              </a:defRPr>
            </a:lvl1pPr>
          </a:lstStyle>
          <a:p>
            <a:r>
              <a:rPr lang="en-US"/>
              <a:t>Click to edit Master title style</a:t>
            </a:r>
          </a:p>
        </p:txBody>
      </p:sp>
      <p:sp>
        <p:nvSpPr>
          <p:cNvPr id="3" name="Subtitle 2"/>
          <p:cNvSpPr>
            <a:spLocks noGrp="1"/>
          </p:cNvSpPr>
          <p:nvPr>
            <p:ph type="subTitle" idx="1"/>
          </p:nvPr>
        </p:nvSpPr>
        <p:spPr>
          <a:xfrm>
            <a:off x="1143000" y="5290458"/>
            <a:ext cx="6858000" cy="443204"/>
          </a:xfrm>
        </p:spPr>
        <p:txBody>
          <a:bodyPr/>
          <a:lstStyle>
            <a:lvl1pPr marL="0" indent="0" algn="ctr">
              <a:buNone/>
              <a:defRPr sz="1800">
                <a:solidFill>
                  <a:schemeClr val="bg1"/>
                </a:solidFill>
              </a:defRPr>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p>
        </p:txBody>
      </p:sp>
      <p:pic>
        <p:nvPicPr>
          <p:cNvPr id="6" name="Picture 5">
            <a:extLst>
              <a:ext uri="{FF2B5EF4-FFF2-40B4-BE49-F238E27FC236}">
                <a16:creationId xmlns:a16="http://schemas.microsoft.com/office/drawing/2014/main" id="{ACCBDC50-070E-4B8C-863D-1BB7E23422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2031" y="0"/>
            <a:ext cx="5880695" cy="3130952"/>
          </a:xfrm>
          <a:prstGeom prst="rect">
            <a:avLst/>
          </a:prstGeom>
        </p:spPr>
      </p:pic>
    </p:spTree>
    <p:extLst>
      <p:ext uri="{BB962C8B-B14F-4D97-AF65-F5344CB8AC3E}">
        <p14:creationId xmlns:p14="http://schemas.microsoft.com/office/powerpoint/2010/main" val="76877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bg>
      <p:bgPr>
        <a:solidFill>
          <a:schemeClr val="bg1">
            <a:lumMod val="75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6F088B4-0971-471E-9B45-C8FDCF337EE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pic>
        <p:nvPicPr>
          <p:cNvPr id="10" name="Graphic 9">
            <a:extLst>
              <a:ext uri="{FF2B5EF4-FFF2-40B4-BE49-F238E27FC236}">
                <a16:creationId xmlns:a16="http://schemas.microsoft.com/office/drawing/2014/main" id="{BB5A71A9-32FC-4359-A462-7ED537214C29}"/>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spTree>
    <p:extLst>
      <p:ext uri="{BB962C8B-B14F-4D97-AF65-F5344CB8AC3E}">
        <p14:creationId xmlns:p14="http://schemas.microsoft.com/office/powerpoint/2010/main" val="71241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3_Title and Content">
    <p:bg>
      <p:bgPr>
        <a:solidFill>
          <a:schemeClr val="bg1">
            <a:lumMod val="7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F858DE72-6806-4E7C-86DA-0359B8492AE8}"/>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DD3B993F-3E7F-40EF-867E-8E9418CAFE4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A5E07D0A-5D5E-4A72-A220-0514B0EDBCC1}"/>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10" name="Picture 9">
            <a:extLst>
              <a:ext uri="{FF2B5EF4-FFF2-40B4-BE49-F238E27FC236}">
                <a16:creationId xmlns:a16="http://schemas.microsoft.com/office/drawing/2014/main" id="{C057E457-1EF2-4D84-A8F7-753EAC707E3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68488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2_Title and Content">
    <p:bg>
      <p:bgPr>
        <a:solidFill>
          <a:schemeClr val="bg1">
            <a:lumMod val="7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0051FFD-2B07-4D0E-9DB6-92B168CC8D7A}"/>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7166FEB1-0B42-4C8E-A4BA-9AAC61AE418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B5057B70-D31F-477D-AF5B-A278EA6FF4EC}"/>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10" name="Picture 9">
            <a:extLst>
              <a:ext uri="{FF2B5EF4-FFF2-40B4-BE49-F238E27FC236}">
                <a16:creationId xmlns:a16="http://schemas.microsoft.com/office/drawing/2014/main" id="{A2E4A657-9118-4E24-A5FE-964CAC85A64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04063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4_Title and Content">
    <p:bg>
      <p:bgPr>
        <a:solidFill>
          <a:schemeClr val="bg1">
            <a:lumMod val="6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B0B0D81-2673-4FAB-B572-8DA26F70BB13}"/>
              </a:ext>
            </a:extLst>
          </p:cNvPr>
          <p:cNvGrpSpPr/>
          <p:nvPr userDrawn="1"/>
        </p:nvGrpSpPr>
        <p:grpSpPr>
          <a:xfrm>
            <a:off x="-50800" y="0"/>
            <a:ext cx="9257905" cy="1482283"/>
            <a:chOff x="-50800" y="0"/>
            <a:chExt cx="9257905" cy="1482283"/>
          </a:xfrm>
        </p:grpSpPr>
        <p:pic>
          <p:nvPicPr>
            <p:cNvPr id="12" name="Graphic 11">
              <a:extLst>
                <a:ext uri="{FF2B5EF4-FFF2-40B4-BE49-F238E27FC236}">
                  <a16:creationId xmlns:a16="http://schemas.microsoft.com/office/drawing/2014/main" id="{25D2D454-0014-4946-B428-312B1680B27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3" name="Graphic 12">
              <a:extLst>
                <a:ext uri="{FF2B5EF4-FFF2-40B4-BE49-F238E27FC236}">
                  <a16:creationId xmlns:a16="http://schemas.microsoft.com/office/drawing/2014/main" id="{79ABB67E-CD5F-4521-A0DE-D941F5BDD7D3}"/>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4484CCFF-A890-4BF3-B9B2-53B4FD46341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565658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6_Title and Content">
    <p:bg>
      <p:bgPr>
        <a:solidFill>
          <a:schemeClr val="bg1">
            <a:lumMod val="50000"/>
          </a:schemeClr>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C4C3789-DA7F-4AB4-BA52-942245C9FAC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8" name="Picture 7">
            <a:extLst>
              <a:ext uri="{FF2B5EF4-FFF2-40B4-BE49-F238E27FC236}">
                <a16:creationId xmlns:a16="http://schemas.microsoft.com/office/drawing/2014/main" id="{28FE9075-8B38-4C5D-8958-9D59FFD3837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856809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5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2EF3B35-797B-4F82-93E1-721641C80411}"/>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A285EB59-1936-4822-A436-A15AF1928BE7}"/>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90BAE3A0-7053-4CC5-B324-889DC293277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10" name="Picture 9">
            <a:extLst>
              <a:ext uri="{FF2B5EF4-FFF2-40B4-BE49-F238E27FC236}">
                <a16:creationId xmlns:a16="http://schemas.microsoft.com/office/drawing/2014/main" id="{F68A7E7F-448E-472F-922A-C4036A84AE8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866636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4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1C0C3E4-5BE3-4FFA-A503-84E56C7A5267}"/>
              </a:ext>
            </a:extLst>
          </p:cNvPr>
          <p:cNvGrpSpPr/>
          <p:nvPr userDrawn="1"/>
        </p:nvGrpSpPr>
        <p:grpSpPr>
          <a:xfrm>
            <a:off x="-50800" y="0"/>
            <a:ext cx="9259188" cy="1482283"/>
            <a:chOff x="-50800" y="0"/>
            <a:chExt cx="9259188" cy="1482283"/>
          </a:xfrm>
        </p:grpSpPr>
        <p:pic>
          <p:nvPicPr>
            <p:cNvPr id="12" name="Graphic 11">
              <a:extLst>
                <a:ext uri="{FF2B5EF4-FFF2-40B4-BE49-F238E27FC236}">
                  <a16:creationId xmlns:a16="http://schemas.microsoft.com/office/drawing/2014/main" id="{6FFBBFCD-6759-4642-9BAB-6AEEF75388C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EA1BA191-29E3-43E0-8330-4ECCE6F3A424}"/>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10" name="Picture 9">
            <a:extLst>
              <a:ext uri="{FF2B5EF4-FFF2-40B4-BE49-F238E27FC236}">
                <a16:creationId xmlns:a16="http://schemas.microsoft.com/office/drawing/2014/main" id="{48248529-C70F-47A7-AE0D-7E3D3DFE4C4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965427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9_Title and Content">
    <p:bg>
      <p:bgPr>
        <a:solidFill>
          <a:schemeClr val="bg1">
            <a:lumMod val="5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F553973-81A2-4CCC-94FC-6D9AD7E67787}"/>
              </a:ext>
            </a:extLst>
          </p:cNvPr>
          <p:cNvGrpSpPr/>
          <p:nvPr userDrawn="1"/>
        </p:nvGrpSpPr>
        <p:grpSpPr>
          <a:xfrm>
            <a:off x="-50800" y="0"/>
            <a:ext cx="9257905" cy="1482283"/>
            <a:chOff x="-50800" y="0"/>
            <a:chExt cx="9257905" cy="1482283"/>
          </a:xfrm>
        </p:grpSpPr>
        <p:pic>
          <p:nvPicPr>
            <p:cNvPr id="14" name="Graphic 13">
              <a:extLst>
                <a:ext uri="{FF2B5EF4-FFF2-40B4-BE49-F238E27FC236}">
                  <a16:creationId xmlns:a16="http://schemas.microsoft.com/office/drawing/2014/main" id="{3579C2C1-91D3-4ED6-B44C-2022053D61D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5" name="Graphic 14">
              <a:extLst>
                <a:ext uri="{FF2B5EF4-FFF2-40B4-BE49-F238E27FC236}">
                  <a16:creationId xmlns:a16="http://schemas.microsoft.com/office/drawing/2014/main" id="{4DB1A443-FABE-49ED-BB49-DA97710B237B}"/>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11" name="Picture 10">
            <a:extLst>
              <a:ext uri="{FF2B5EF4-FFF2-40B4-BE49-F238E27FC236}">
                <a16:creationId xmlns:a16="http://schemas.microsoft.com/office/drawing/2014/main" id="{81181465-0509-48D3-AAE8-A6D52AC4717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1028556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6" name="Picture 5">
            <a:extLst>
              <a:ext uri="{FF2B5EF4-FFF2-40B4-BE49-F238E27FC236}">
                <a16:creationId xmlns:a16="http://schemas.microsoft.com/office/drawing/2014/main" id="{BCA527F7-91BC-4A37-B8D2-249E46475C6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6987990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rgbClr val="008C95"/>
                </a:solidFill>
              </a:defRPr>
            </a:lvl1pPr>
          </a:lstStyle>
          <a:p>
            <a:r>
              <a:rPr lang="en-US"/>
              <a:t>Click to edit Master title style</a:t>
            </a:r>
          </a:p>
        </p:txBody>
      </p:sp>
      <p:sp>
        <p:nvSpPr>
          <p:cNvPr id="3" name="Content Placeholder 2"/>
          <p:cNvSpPr>
            <a:spLocks noGrp="1"/>
          </p:cNvSpPr>
          <p:nvPr>
            <p:ph idx="1" hasCustomPrompt="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8" name="Picture 7">
            <a:extLst>
              <a:ext uri="{FF2B5EF4-FFF2-40B4-BE49-F238E27FC236}">
                <a16:creationId xmlns:a16="http://schemas.microsoft.com/office/drawing/2014/main" id="{C357FDC7-9C1F-4BA0-9051-06CF50A5F7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20785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8C95"/>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7575"/>
            <a:ext cx="6858000" cy="2387600"/>
          </a:xfrm>
        </p:spPr>
        <p:txBody>
          <a:bodyPr anchor="b"/>
          <a:lstStyle>
            <a:lvl1pPr algn="ctr">
              <a:defRPr sz="4500">
                <a:solidFill>
                  <a:schemeClr val="bg1"/>
                </a:solidFill>
              </a:defRPr>
            </a:lvl1pPr>
          </a:lstStyle>
          <a:p>
            <a:r>
              <a:rPr lang="en-US"/>
              <a:t>Click to edit Master title style</a:t>
            </a:r>
          </a:p>
        </p:txBody>
      </p:sp>
      <p:sp>
        <p:nvSpPr>
          <p:cNvPr id="3" name="Subtitle 2"/>
          <p:cNvSpPr>
            <a:spLocks noGrp="1"/>
          </p:cNvSpPr>
          <p:nvPr>
            <p:ph type="subTitle" idx="1"/>
          </p:nvPr>
        </p:nvSpPr>
        <p:spPr>
          <a:xfrm>
            <a:off x="1143000" y="5290458"/>
            <a:ext cx="6858000" cy="443204"/>
          </a:xfrm>
        </p:spPr>
        <p:txBody>
          <a:bodyPr/>
          <a:lstStyle>
            <a:lvl1pPr marL="0" indent="0" algn="ctr">
              <a:buNone/>
              <a:defRPr sz="1800">
                <a:solidFill>
                  <a:schemeClr val="bg1"/>
                </a:solidFill>
              </a:defRPr>
            </a:lvl1pPr>
            <a:lvl2pPr marL="342883" indent="0" algn="ctr">
              <a:buNone/>
              <a:defRPr sz="1500"/>
            </a:lvl2pPr>
            <a:lvl3pPr marL="685766" indent="0" algn="ctr">
              <a:buNone/>
              <a:defRPr sz="1351"/>
            </a:lvl3pPr>
            <a:lvl4pPr marL="1028649" indent="0" algn="ctr">
              <a:buNone/>
              <a:defRPr sz="1200"/>
            </a:lvl4pPr>
            <a:lvl5pPr marL="1371532" indent="0" algn="ctr">
              <a:buNone/>
              <a:defRPr sz="1200"/>
            </a:lvl5pPr>
            <a:lvl6pPr marL="1714414"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en-US"/>
              <a:t>Click to edit Master subtitle style</a:t>
            </a:r>
          </a:p>
        </p:txBody>
      </p:sp>
      <p:pic>
        <p:nvPicPr>
          <p:cNvPr id="5" name="Picture 4">
            <a:extLst>
              <a:ext uri="{FF2B5EF4-FFF2-40B4-BE49-F238E27FC236}">
                <a16:creationId xmlns:a16="http://schemas.microsoft.com/office/drawing/2014/main" id="{9DD27EC1-1050-4502-A7AF-EDD54AA45E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32031" y="0"/>
            <a:ext cx="5880695" cy="3130952"/>
          </a:xfrm>
          <a:prstGeom prst="rect">
            <a:avLst/>
          </a:prstGeom>
        </p:spPr>
      </p:pic>
      <p:sp>
        <p:nvSpPr>
          <p:cNvPr id="9" name="Rectangle 8">
            <a:extLst>
              <a:ext uri="{FF2B5EF4-FFF2-40B4-BE49-F238E27FC236}">
                <a16:creationId xmlns:a16="http://schemas.microsoft.com/office/drawing/2014/main" id="{7E5FC3EC-6B46-4D83-957F-6FFECAF3870D}"/>
              </a:ext>
            </a:extLst>
          </p:cNvPr>
          <p:cNvSpPr/>
          <p:nvPr userDrawn="1"/>
        </p:nvSpPr>
        <p:spPr>
          <a:xfrm>
            <a:off x="0" y="3442051"/>
            <a:ext cx="9144000" cy="2719873"/>
          </a:xfrm>
          <a:prstGeom prst="rect">
            <a:avLst/>
          </a:prstGeom>
          <a:solidFill>
            <a:schemeClr val="tx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392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7_Title and Content">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6" name="Picture 5">
            <a:extLst>
              <a:ext uri="{FF2B5EF4-FFF2-40B4-BE49-F238E27FC236}">
                <a16:creationId xmlns:a16="http://schemas.microsoft.com/office/drawing/2014/main" id="{90C52CA9-2840-4B2F-8F70-018EA5D9D6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417520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8_Title and Content">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6" name="Picture 5">
            <a:extLst>
              <a:ext uri="{FF2B5EF4-FFF2-40B4-BE49-F238E27FC236}">
                <a16:creationId xmlns:a16="http://schemas.microsoft.com/office/drawing/2014/main" id="{6A0FB640-9662-495B-8C9C-B2403A68E9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422731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8C95"/>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C934A52D-8EF3-41D4-BA81-AA084BA64E80}" type="slidenum">
              <a:rPr lang="en-US" smtClean="0"/>
              <a:pPr/>
              <a:t>‹#›</a:t>
            </a:fld>
            <a:endParaRPr lang="en-US"/>
          </a:p>
        </p:txBody>
      </p:sp>
      <p:pic>
        <p:nvPicPr>
          <p:cNvPr id="5" name="Picture 4">
            <a:extLst>
              <a:ext uri="{FF2B5EF4-FFF2-40B4-BE49-F238E27FC236}">
                <a16:creationId xmlns:a16="http://schemas.microsoft.com/office/drawing/2014/main" id="{F0DAD3C3-4439-4891-83B1-47F15646B2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7629530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2_Blank">
    <p:bg>
      <p:bgPr>
        <a:solidFill>
          <a:srgbClr val="008C95"/>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5" name="Picture 4">
            <a:extLst>
              <a:ext uri="{FF2B5EF4-FFF2-40B4-BE49-F238E27FC236}">
                <a16:creationId xmlns:a16="http://schemas.microsoft.com/office/drawing/2014/main" id="{D498A173-3FF7-4088-8F11-DF713ED627D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071740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4" name="Picture 3">
            <a:extLst>
              <a:ext uri="{FF2B5EF4-FFF2-40B4-BE49-F238E27FC236}">
                <a16:creationId xmlns:a16="http://schemas.microsoft.com/office/drawing/2014/main" id="{D1BF948A-B819-4A15-9B9D-B674C127FE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2950338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3_Blank">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4" name="Picture 3">
            <a:extLst>
              <a:ext uri="{FF2B5EF4-FFF2-40B4-BE49-F238E27FC236}">
                <a16:creationId xmlns:a16="http://schemas.microsoft.com/office/drawing/2014/main" id="{2E7E6BB3-6711-4014-972E-62AF894DD2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1624" y="5944170"/>
            <a:ext cx="3221141" cy="1028571"/>
          </a:xfrm>
          <a:prstGeom prst="rect">
            <a:avLst/>
          </a:prstGeom>
        </p:spPr>
      </p:pic>
    </p:spTree>
    <p:extLst>
      <p:ext uri="{BB962C8B-B14F-4D97-AF65-F5344CB8AC3E}">
        <p14:creationId xmlns:p14="http://schemas.microsoft.com/office/powerpoint/2010/main" val="3155581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4_Blank">
    <p:bg>
      <p:bgPr>
        <a:solidFill>
          <a:srgbClr val="008C95"/>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spTree>
    <p:extLst>
      <p:ext uri="{BB962C8B-B14F-4D97-AF65-F5344CB8AC3E}">
        <p14:creationId xmlns:p14="http://schemas.microsoft.com/office/powerpoint/2010/main" val="40027718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1">
            <a:lumMod val="75000"/>
          </a:schemeClr>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spTree>
    <p:extLst>
      <p:ext uri="{BB962C8B-B14F-4D97-AF65-F5344CB8AC3E}">
        <p14:creationId xmlns:p14="http://schemas.microsoft.com/office/powerpoint/2010/main" val="39273009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bg1"/>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spTree>
    <p:extLst>
      <p:ext uri="{BB962C8B-B14F-4D97-AF65-F5344CB8AC3E}">
        <p14:creationId xmlns:p14="http://schemas.microsoft.com/office/powerpoint/2010/main" val="34752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6_Title and Content">
    <p:bg>
      <p:bgPr>
        <a:solidFill>
          <a:schemeClr val="bg1"/>
        </a:solidFill>
        <a:effectLst/>
      </p:bgPr>
    </p:bg>
    <p:spTree>
      <p:nvGrpSpPr>
        <p:cNvPr id="1" name=""/>
        <p:cNvGrpSpPr/>
        <p:nvPr/>
      </p:nvGrpSpPr>
      <p:grpSpPr>
        <a:xfrm>
          <a:off x="0" y="0"/>
          <a:ext cx="0" cy="0"/>
          <a:chOff x="0" y="0"/>
          <a:chExt cx="0" cy="0"/>
        </a:xfrm>
      </p:grpSpPr>
      <p:pic>
        <p:nvPicPr>
          <p:cNvPr id="15" name="Graphic 14">
            <a:extLst>
              <a:ext uri="{FF2B5EF4-FFF2-40B4-BE49-F238E27FC236}">
                <a16:creationId xmlns:a16="http://schemas.microsoft.com/office/drawing/2014/main" id="{54AC6831-72C4-43A3-A562-51B15E062C5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195943" y="62485"/>
            <a:ext cx="8788902" cy="1325563"/>
          </a:xfrm>
        </p:spPr>
        <p:txBody>
          <a:bodyPr/>
          <a:lstStyle>
            <a:lvl1pPr>
              <a:defRPr b="1">
                <a:solidFill>
                  <a:schemeClr val="bg1"/>
                </a:solidFill>
              </a:defRPr>
            </a:lvl1pPr>
          </a:lstStyle>
          <a:p>
            <a:r>
              <a:rPr lang="en-US"/>
              <a:t>Click to edit Master title style</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5" name="Picture 4">
            <a:extLst>
              <a:ext uri="{FF2B5EF4-FFF2-40B4-BE49-F238E27FC236}">
                <a16:creationId xmlns:a16="http://schemas.microsoft.com/office/drawing/2014/main" id="{1E82323F-5096-44E0-B3C9-9471CC35D4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20350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7_Title and Content">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3D9FC0D-D91B-418B-983D-C67ECC294988}"/>
              </a:ext>
            </a:extLst>
          </p:cNvPr>
          <p:cNvGrpSpPr/>
          <p:nvPr userDrawn="1"/>
        </p:nvGrpSpPr>
        <p:grpSpPr>
          <a:xfrm>
            <a:off x="-50800" y="0"/>
            <a:ext cx="9257905" cy="1482283"/>
            <a:chOff x="-50800" y="0"/>
            <a:chExt cx="9257905" cy="1482283"/>
          </a:xfrm>
        </p:grpSpPr>
        <p:pic>
          <p:nvPicPr>
            <p:cNvPr id="17" name="Graphic 16">
              <a:extLst>
                <a:ext uri="{FF2B5EF4-FFF2-40B4-BE49-F238E27FC236}">
                  <a16:creationId xmlns:a16="http://schemas.microsoft.com/office/drawing/2014/main" id="{E5709C47-ED53-4D00-AEB9-8B71ABBC6B4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5" name="Graphic 14">
              <a:extLst>
                <a:ext uri="{FF2B5EF4-FFF2-40B4-BE49-F238E27FC236}">
                  <a16:creationId xmlns:a16="http://schemas.microsoft.com/office/drawing/2014/main" id="{A0CA9D50-85EB-4EAA-A1AD-F42D2230AD3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F2C403FC-E620-4805-A073-D731E85B600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65380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8_Title and Content">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15CF919-0230-4485-8CEA-95B6F4F8FE32}"/>
              </a:ext>
            </a:extLst>
          </p:cNvPr>
          <p:cNvGrpSpPr/>
          <p:nvPr userDrawn="1"/>
        </p:nvGrpSpPr>
        <p:grpSpPr>
          <a:xfrm>
            <a:off x="-50800" y="0"/>
            <a:ext cx="9259188" cy="1482283"/>
            <a:chOff x="-50800" y="0"/>
            <a:chExt cx="9259188" cy="1482283"/>
          </a:xfrm>
        </p:grpSpPr>
        <p:pic>
          <p:nvPicPr>
            <p:cNvPr id="15" name="Graphic 14">
              <a:extLst>
                <a:ext uri="{FF2B5EF4-FFF2-40B4-BE49-F238E27FC236}">
                  <a16:creationId xmlns:a16="http://schemas.microsoft.com/office/drawing/2014/main" id="{60BF864A-11DE-4C35-9D88-41010007135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4" name="Graphic 13">
              <a:extLst>
                <a:ext uri="{FF2B5EF4-FFF2-40B4-BE49-F238E27FC236}">
                  <a16:creationId xmlns:a16="http://schemas.microsoft.com/office/drawing/2014/main" id="{6D5F08BB-53C3-4345-97CD-8C74B18CE885}"/>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B8DA83A1-3019-4C4C-BA44-7C21B93D442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2252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bg>
      <p:bgPr>
        <a:solidFill>
          <a:schemeClr val="bg1">
            <a:lumMod val="85000"/>
          </a:schemeClr>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F2B18268-E18A-4AF6-8EE2-BA605B855E7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50800" y="0"/>
            <a:ext cx="9247614" cy="1371190"/>
          </a:xfrm>
          <a:prstGeom prst="rect">
            <a:avLst/>
          </a:prstGeom>
        </p:spPr>
      </p:pic>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DAC70C9E-291B-4CC8-A6B1-91C3088D17A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326022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9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9F773B3-3FC0-4BA9-B642-086CD8950C71}"/>
              </a:ext>
            </a:extLst>
          </p:cNvPr>
          <p:cNvGrpSpPr/>
          <p:nvPr userDrawn="1"/>
        </p:nvGrpSpPr>
        <p:grpSpPr>
          <a:xfrm>
            <a:off x="-50800" y="0"/>
            <a:ext cx="9259188" cy="1482283"/>
            <a:chOff x="-50800" y="0"/>
            <a:chExt cx="9259188" cy="1482283"/>
          </a:xfrm>
        </p:grpSpPr>
        <p:pic>
          <p:nvPicPr>
            <p:cNvPr id="14" name="Graphic 13">
              <a:extLst>
                <a:ext uri="{FF2B5EF4-FFF2-40B4-BE49-F238E27FC236}">
                  <a16:creationId xmlns:a16="http://schemas.microsoft.com/office/drawing/2014/main" id="{DA51BD11-E93D-4300-9A56-5BB9D4CB9D4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3" name="Graphic 12">
              <a:extLst>
                <a:ext uri="{FF2B5EF4-FFF2-40B4-BE49-F238E27FC236}">
                  <a16:creationId xmlns:a16="http://schemas.microsoft.com/office/drawing/2014/main" id="{BB59F24B-AA5E-44CB-9CF0-2D794709A6B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18812DED-14E6-4AD7-90E1-655282C2591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392822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0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305D0D8-4229-4323-B04A-97B136E89928}"/>
              </a:ext>
            </a:extLst>
          </p:cNvPr>
          <p:cNvGrpSpPr/>
          <p:nvPr userDrawn="1"/>
        </p:nvGrpSpPr>
        <p:grpSpPr>
          <a:xfrm>
            <a:off x="-50800" y="0"/>
            <a:ext cx="9257905" cy="1482283"/>
            <a:chOff x="-50800" y="0"/>
            <a:chExt cx="9257905" cy="1482283"/>
          </a:xfrm>
        </p:grpSpPr>
        <p:pic>
          <p:nvPicPr>
            <p:cNvPr id="12" name="Graphic 11">
              <a:extLst>
                <a:ext uri="{FF2B5EF4-FFF2-40B4-BE49-F238E27FC236}">
                  <a16:creationId xmlns:a16="http://schemas.microsoft.com/office/drawing/2014/main" id="{BD5F7E8B-297D-4D06-BCE6-63D63E8347E9}"/>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40509" y="111093"/>
              <a:ext cx="9247614" cy="1371190"/>
            </a:xfrm>
            <a:prstGeom prst="rect">
              <a:avLst/>
            </a:prstGeom>
          </p:spPr>
        </p:pic>
        <p:pic>
          <p:nvPicPr>
            <p:cNvPr id="13" name="Graphic 12">
              <a:extLst>
                <a:ext uri="{FF2B5EF4-FFF2-40B4-BE49-F238E27FC236}">
                  <a16:creationId xmlns:a16="http://schemas.microsoft.com/office/drawing/2014/main" id="{A44EFBBE-1D3F-42F5-9FE5-9896145B6B4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1D56DACB-178E-4139-AF15-7784A89DA7B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892895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1_Title and Content">
    <p:bg>
      <p:bgPr>
        <a:solidFill>
          <a:schemeClr val="bg1">
            <a:lumMod val="85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5445DB7-3988-45B8-9EF0-E21473B01EDE}"/>
              </a:ext>
            </a:extLst>
          </p:cNvPr>
          <p:cNvGrpSpPr/>
          <p:nvPr userDrawn="1"/>
        </p:nvGrpSpPr>
        <p:grpSpPr>
          <a:xfrm>
            <a:off x="-50800" y="0"/>
            <a:ext cx="9259188" cy="1482283"/>
            <a:chOff x="-50800" y="0"/>
            <a:chExt cx="9259188" cy="1482283"/>
          </a:xfrm>
        </p:grpSpPr>
        <p:pic>
          <p:nvPicPr>
            <p:cNvPr id="13" name="Graphic 12">
              <a:extLst>
                <a:ext uri="{FF2B5EF4-FFF2-40B4-BE49-F238E27FC236}">
                  <a16:creationId xmlns:a16="http://schemas.microsoft.com/office/drawing/2014/main" id="{5BD51B1E-B0E7-448B-876B-F83F23A0C4A8}"/>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44887"/>
            <a:stretch/>
          </p:blipFill>
          <p:spPr>
            <a:xfrm>
              <a:off x="-39226" y="111093"/>
              <a:ext cx="9247614" cy="1371190"/>
            </a:xfrm>
            <a:prstGeom prst="rect">
              <a:avLst/>
            </a:prstGeom>
          </p:spPr>
        </p:pic>
        <p:pic>
          <p:nvPicPr>
            <p:cNvPr id="14" name="Graphic 13">
              <a:extLst>
                <a:ext uri="{FF2B5EF4-FFF2-40B4-BE49-F238E27FC236}">
                  <a16:creationId xmlns:a16="http://schemas.microsoft.com/office/drawing/2014/main" id="{C279CD92-C336-48F1-B39F-BE63685077AD}"/>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44887"/>
            <a:stretch/>
          </p:blipFill>
          <p:spPr>
            <a:xfrm>
              <a:off x="-50800" y="0"/>
              <a:ext cx="9247614" cy="1371190"/>
            </a:xfrm>
            <a:prstGeom prst="rect">
              <a:avLst/>
            </a:prstGeom>
          </p:spPr>
        </p:pic>
      </p:grpSp>
      <p:sp>
        <p:nvSpPr>
          <p:cNvPr id="2" name="Title 1"/>
          <p:cNvSpPr>
            <a:spLocks noGrp="1"/>
          </p:cNvSpPr>
          <p:nvPr>
            <p:ph type="title"/>
          </p:nvPr>
        </p:nvSpPr>
        <p:spPr>
          <a:xfrm>
            <a:off x="195943" y="156720"/>
            <a:ext cx="8788902" cy="1325563"/>
          </a:xfrm>
        </p:spPr>
        <p:txBody>
          <a:bodyPr/>
          <a:lstStyle>
            <a:lvl1pPr>
              <a:defRPr b="1">
                <a:solidFill>
                  <a:schemeClr val="bg1"/>
                </a:solidFill>
              </a:defRPr>
            </a:lvl1pPr>
          </a:lstStyle>
          <a:p>
            <a:r>
              <a:rPr lang="en-US"/>
              <a:t>Click to edit Master title style</a:t>
            </a:r>
          </a:p>
        </p:txBody>
      </p:sp>
      <p:sp>
        <p:nvSpPr>
          <p:cNvPr id="3" name="Content Placeholder 2"/>
          <p:cNvSpPr>
            <a:spLocks noGrp="1"/>
          </p:cNvSpPr>
          <p:nvPr>
            <p:ph idx="1"/>
          </p:nvPr>
        </p:nvSpPr>
        <p:spPr>
          <a:xfrm>
            <a:off x="195943" y="1726163"/>
            <a:ext cx="8788902" cy="44508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2"/>
          </p:nvPr>
        </p:nvSpPr>
        <p:spPr>
          <a:xfrm>
            <a:off x="3543300" y="6555923"/>
            <a:ext cx="2057400" cy="230868"/>
          </a:xfrm>
          <a:prstGeom prst="rect">
            <a:avLst/>
          </a:prstGeom>
        </p:spPr>
        <p:txBody>
          <a:bodyPr/>
          <a:lstStyle>
            <a:lvl1pPr algn="ctr">
              <a:defRPr sz="900"/>
            </a:lvl1pPr>
          </a:lstStyle>
          <a:p>
            <a:fld id="{48F63A3B-78C7-47BE-AE5E-E10140E04643}" type="slidenum">
              <a:rPr lang="en-US" smtClean="0"/>
              <a:t>‹#›</a:t>
            </a:fld>
            <a:endParaRPr lang="en-US"/>
          </a:p>
        </p:txBody>
      </p:sp>
      <p:pic>
        <p:nvPicPr>
          <p:cNvPr id="9" name="Picture 8">
            <a:extLst>
              <a:ext uri="{FF2B5EF4-FFF2-40B4-BE49-F238E27FC236}">
                <a16:creationId xmlns:a16="http://schemas.microsoft.com/office/drawing/2014/main" id="{46F4C2A5-F758-411F-8672-55910326F3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955837" y="5945543"/>
            <a:ext cx="3240977" cy="1034904"/>
          </a:xfrm>
          <a:prstGeom prst="rect">
            <a:avLst/>
          </a:prstGeom>
        </p:spPr>
      </p:pic>
    </p:spTree>
    <p:extLst>
      <p:ext uri="{BB962C8B-B14F-4D97-AF65-F5344CB8AC3E}">
        <p14:creationId xmlns:p14="http://schemas.microsoft.com/office/powerpoint/2010/main" val="126925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5222771"/>
      </p:ext>
    </p:extLst>
  </p:cSld>
  <p:clrMap bg1="lt1" tx1="dk1" bg2="lt2" tx2="dk2" accent1="accent1" accent2="accent2" accent3="accent3" accent4="accent4" accent5="accent5" accent6="accent6" hlink="hlink" folHlink="folHlink"/>
  <p:sldLayoutIdLst>
    <p:sldLayoutId id="2147483691" r:id="rId1"/>
    <p:sldLayoutId id="2147483753"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52" r:id="rId17"/>
    <p:sldLayoutId id="2147483706" r:id="rId18"/>
    <p:sldLayoutId id="2147483754" r:id="rId19"/>
    <p:sldLayoutId id="2147483707" r:id="rId20"/>
    <p:sldLayoutId id="2147483708" r:id="rId21"/>
    <p:sldLayoutId id="2147483709" r:id="rId22"/>
    <p:sldLayoutId id="2147483710" r:id="rId23"/>
    <p:sldLayoutId id="2147483711" r:id="rId24"/>
    <p:sldLayoutId id="2147483712" r:id="rId25"/>
    <p:sldLayoutId id="2147483713" r:id="rId26"/>
    <p:sldLayoutId id="2147483715" r:id="rId27"/>
    <p:sldLayoutId id="2147483714" r:id="rId28"/>
  </p:sldLayoutIdLst>
  <p:txStyles>
    <p:titleStyle>
      <a:lvl1pPr algn="l" defTabSz="685766"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42" indent="-171442" algn="l" defTabSz="685766" rtl="0" eaLnBrk="1" latinLnBrk="0" hangingPunct="1">
        <a:lnSpc>
          <a:spcPct val="90000"/>
        </a:lnSpc>
        <a:spcBef>
          <a:spcPts val="751"/>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24" indent="-171442" algn="l" defTabSz="685766"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07" indent="-171442" algn="l" defTabSz="685766"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090"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Arial" panose="020B0604020202020204" pitchFamily="34" charset="0"/>
          <a:ea typeface="+mn-ea"/>
          <a:cs typeface="Arial" panose="020B0604020202020204" pitchFamily="34" charset="0"/>
        </a:defRPr>
      </a:lvl4pPr>
      <a:lvl5pPr marL="1542973"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Arial" panose="020B0604020202020204" pitchFamily="34" charset="0"/>
          <a:ea typeface="+mn-ea"/>
          <a:cs typeface="Arial" panose="020B060402020202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04" indent="-171442" algn="l" defTabSz="685766"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66" rtl="0" eaLnBrk="1" latinLnBrk="0" hangingPunct="1">
        <a:defRPr sz="1351" kern="1200">
          <a:solidFill>
            <a:schemeClr val="tx1"/>
          </a:solidFill>
          <a:latin typeface="+mn-lt"/>
          <a:ea typeface="+mn-ea"/>
          <a:cs typeface="+mn-cs"/>
        </a:defRPr>
      </a:lvl1pPr>
      <a:lvl2pPr marL="342883" algn="l" defTabSz="685766" rtl="0" eaLnBrk="1" latinLnBrk="0" hangingPunct="1">
        <a:defRPr sz="1351" kern="1200">
          <a:solidFill>
            <a:schemeClr val="tx1"/>
          </a:solidFill>
          <a:latin typeface="+mn-lt"/>
          <a:ea typeface="+mn-ea"/>
          <a:cs typeface="+mn-cs"/>
        </a:defRPr>
      </a:lvl2pPr>
      <a:lvl3pPr marL="685766" algn="l" defTabSz="685766" rtl="0" eaLnBrk="1" latinLnBrk="0" hangingPunct="1">
        <a:defRPr sz="1351" kern="1200">
          <a:solidFill>
            <a:schemeClr val="tx1"/>
          </a:solidFill>
          <a:latin typeface="+mn-lt"/>
          <a:ea typeface="+mn-ea"/>
          <a:cs typeface="+mn-cs"/>
        </a:defRPr>
      </a:lvl3pPr>
      <a:lvl4pPr marL="1028649" algn="l" defTabSz="685766" rtl="0" eaLnBrk="1" latinLnBrk="0" hangingPunct="1">
        <a:defRPr sz="1351" kern="1200">
          <a:solidFill>
            <a:schemeClr val="tx1"/>
          </a:solidFill>
          <a:latin typeface="+mn-lt"/>
          <a:ea typeface="+mn-ea"/>
          <a:cs typeface="+mn-cs"/>
        </a:defRPr>
      </a:lvl4pPr>
      <a:lvl5pPr marL="1371532" algn="l" defTabSz="685766" rtl="0" eaLnBrk="1" latinLnBrk="0" hangingPunct="1">
        <a:defRPr sz="1351" kern="1200">
          <a:solidFill>
            <a:schemeClr val="tx1"/>
          </a:solidFill>
          <a:latin typeface="+mn-lt"/>
          <a:ea typeface="+mn-ea"/>
          <a:cs typeface="+mn-cs"/>
        </a:defRPr>
      </a:lvl5pPr>
      <a:lvl6pPr marL="1714414" algn="l" defTabSz="685766" rtl="0" eaLnBrk="1" latinLnBrk="0" hangingPunct="1">
        <a:defRPr sz="1351" kern="1200">
          <a:solidFill>
            <a:schemeClr val="tx1"/>
          </a:solidFill>
          <a:latin typeface="+mn-lt"/>
          <a:ea typeface="+mn-ea"/>
          <a:cs typeface="+mn-cs"/>
        </a:defRPr>
      </a:lvl6pPr>
      <a:lvl7pPr marL="2057297" algn="l" defTabSz="685766" rtl="0" eaLnBrk="1" latinLnBrk="0" hangingPunct="1">
        <a:defRPr sz="1351" kern="1200">
          <a:solidFill>
            <a:schemeClr val="tx1"/>
          </a:solidFill>
          <a:latin typeface="+mn-lt"/>
          <a:ea typeface="+mn-ea"/>
          <a:cs typeface="+mn-cs"/>
        </a:defRPr>
      </a:lvl7pPr>
      <a:lvl8pPr marL="2400180" algn="l" defTabSz="685766" rtl="0" eaLnBrk="1" latinLnBrk="0" hangingPunct="1">
        <a:defRPr sz="1351" kern="1200">
          <a:solidFill>
            <a:schemeClr val="tx1"/>
          </a:solidFill>
          <a:latin typeface="+mn-lt"/>
          <a:ea typeface="+mn-ea"/>
          <a:cs typeface="+mn-cs"/>
        </a:defRPr>
      </a:lvl8pPr>
      <a:lvl9pPr marL="2743063" algn="l" defTabSz="685766"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F5F28-0121-4171-B4A9-4D028B4F7567}"/>
              </a:ext>
            </a:extLst>
          </p:cNvPr>
          <p:cNvSpPr>
            <a:spLocks noGrp="1"/>
          </p:cNvSpPr>
          <p:nvPr>
            <p:ph type="ctrTitle"/>
          </p:nvPr>
        </p:nvSpPr>
        <p:spPr>
          <a:xfrm>
            <a:off x="1143000" y="2898716"/>
            <a:ext cx="6858000" cy="2387600"/>
          </a:xfrm>
        </p:spPr>
        <p:txBody>
          <a:bodyPr/>
          <a:lstStyle/>
          <a:p>
            <a:r>
              <a:rPr lang="en-US">
                <a:latin typeface="Arial"/>
                <a:cs typeface="Arial"/>
              </a:rPr>
              <a:t>Atrium Health Hospital at Home </a:t>
            </a:r>
            <a:endParaRPr lang="en-US"/>
          </a:p>
        </p:txBody>
      </p:sp>
    </p:spTree>
    <p:extLst>
      <p:ext uri="{BB962C8B-B14F-4D97-AF65-F5344CB8AC3E}">
        <p14:creationId xmlns:p14="http://schemas.microsoft.com/office/powerpoint/2010/main" val="2433486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687AFB-76A2-40F9-8074-4707BD5C3931}"/>
              </a:ext>
            </a:extLst>
          </p:cNvPr>
          <p:cNvSpPr>
            <a:spLocks noGrp="1"/>
          </p:cNvSpPr>
          <p:nvPr>
            <p:ph idx="1"/>
          </p:nvPr>
        </p:nvSpPr>
        <p:spPr>
          <a:xfrm>
            <a:off x="195943" y="1726163"/>
            <a:ext cx="8788902" cy="3795748"/>
          </a:xfrm>
        </p:spPr>
        <p:txBody>
          <a:bodyPr vert="horz" lIns="91440" tIns="45720" rIns="91440" bIns="45720" rtlCol="0" anchor="t">
            <a:normAutofit/>
          </a:bodyPr>
          <a:lstStyle/>
          <a:p>
            <a:pPr marL="0" indent="0">
              <a:buNone/>
            </a:pPr>
            <a:r>
              <a:rPr lang="en-US" sz="1800" u="sng" dirty="0">
                <a:latin typeface="Arial"/>
                <a:cs typeface="Arial"/>
              </a:rPr>
              <a:t>Exclusion: </a:t>
            </a:r>
          </a:p>
          <a:p>
            <a:pPr marL="170815" indent="-170815"/>
            <a:r>
              <a:rPr lang="en-US" sz="1800" dirty="0">
                <a:latin typeface="Arial"/>
                <a:cs typeface="Arial"/>
              </a:rPr>
              <a:t>Evidence of DKA or HHNS:</a:t>
            </a:r>
          </a:p>
          <a:p>
            <a:pPr marL="513080" lvl="1" indent="-170815"/>
            <a:r>
              <a:rPr lang="en-US" dirty="0">
                <a:latin typeface="Arial"/>
                <a:cs typeface="Arial"/>
              </a:rPr>
              <a:t>Abnormal anion gap </a:t>
            </a:r>
          </a:p>
          <a:p>
            <a:pPr marL="513080" lvl="1" indent="-170815"/>
            <a:r>
              <a:rPr lang="en-US" dirty="0">
                <a:latin typeface="Arial"/>
                <a:cs typeface="Arial"/>
              </a:rPr>
              <a:t>CO2 &lt; 19</a:t>
            </a:r>
            <a:endParaRPr lang="en-US" dirty="0">
              <a:highlight>
                <a:srgbClr val="FFFF00"/>
              </a:highlight>
              <a:latin typeface="Arial"/>
              <a:cs typeface="Arial"/>
            </a:endParaRPr>
          </a:p>
          <a:p>
            <a:pPr marL="513080" lvl="1" indent="-170815"/>
            <a:r>
              <a:rPr lang="en-US" dirty="0">
                <a:latin typeface="Arial"/>
                <a:cs typeface="Arial"/>
              </a:rPr>
              <a:t>Ketones in urine?</a:t>
            </a:r>
          </a:p>
          <a:p>
            <a:pPr marL="170815" indent="-170815"/>
            <a:r>
              <a:rPr lang="en-US" sz="1800" dirty="0">
                <a:latin typeface="Arial"/>
                <a:cs typeface="Arial"/>
              </a:rPr>
              <a:t>Initial diagnosis of diabetes at this visit</a:t>
            </a:r>
          </a:p>
          <a:p>
            <a:pPr marL="170815" indent="-170815"/>
            <a:r>
              <a:rPr lang="en-US" sz="1800" dirty="0">
                <a:latin typeface="Arial"/>
                <a:cs typeface="Arial"/>
              </a:rPr>
              <a:t>Requiring IV insulin administration once transferred out of ED</a:t>
            </a:r>
            <a:endParaRPr lang="en-US" sz="1800" dirty="0">
              <a:highlight>
                <a:srgbClr val="FFFF00"/>
              </a:highlight>
            </a:endParaRPr>
          </a:p>
          <a:p>
            <a:pPr marL="170815" indent="-170815"/>
            <a:r>
              <a:rPr lang="en-US" sz="1800" dirty="0">
                <a:latin typeface="Arial"/>
                <a:cs typeface="Arial"/>
              </a:rPr>
              <a:t>Cr greater than 50% elevation from baseline</a:t>
            </a:r>
          </a:p>
          <a:p>
            <a:pPr marL="170815" indent="-170815"/>
            <a:endParaRPr lang="en-US" dirty="0">
              <a:latin typeface="Arial"/>
              <a:cs typeface="Arial"/>
            </a:endParaRPr>
          </a:p>
        </p:txBody>
      </p:sp>
      <p:sp>
        <p:nvSpPr>
          <p:cNvPr id="3" name="Title 2">
            <a:extLst>
              <a:ext uri="{FF2B5EF4-FFF2-40B4-BE49-F238E27FC236}">
                <a16:creationId xmlns:a16="http://schemas.microsoft.com/office/drawing/2014/main" id="{569864D7-BEB3-4829-8CDD-669146EA10C1}"/>
              </a:ext>
            </a:extLst>
          </p:cNvPr>
          <p:cNvSpPr>
            <a:spLocks noGrp="1"/>
          </p:cNvSpPr>
          <p:nvPr>
            <p:ph type="title"/>
          </p:nvPr>
        </p:nvSpPr>
        <p:spPr/>
        <p:txBody>
          <a:bodyPr/>
          <a:lstStyle/>
          <a:p>
            <a:r>
              <a:rPr lang="en-US" dirty="0">
                <a:latin typeface="Arial"/>
                <a:cs typeface="Arial"/>
              </a:rPr>
              <a:t>Clinical Selection Hyperglycemia without DKA</a:t>
            </a:r>
            <a:endParaRPr lang="en-US" dirty="0"/>
          </a:p>
        </p:txBody>
      </p:sp>
      <p:sp>
        <p:nvSpPr>
          <p:cNvPr id="4" name="TextBox 3">
            <a:extLst>
              <a:ext uri="{FF2B5EF4-FFF2-40B4-BE49-F238E27FC236}">
                <a16:creationId xmlns:a16="http://schemas.microsoft.com/office/drawing/2014/main" id="{5CD5B3A4-8689-4F7B-A8CA-093A80A99552}"/>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3200523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7B0909-B82D-4F37-999E-EBE9C475A941}"/>
              </a:ext>
            </a:extLst>
          </p:cNvPr>
          <p:cNvSpPr>
            <a:spLocks noGrp="1"/>
          </p:cNvSpPr>
          <p:nvPr>
            <p:ph idx="1"/>
          </p:nvPr>
        </p:nvSpPr>
        <p:spPr/>
        <p:txBody>
          <a:bodyPr vert="horz" lIns="91440" tIns="45720" rIns="91440" bIns="45720" rtlCol="0" anchor="t">
            <a:normAutofit/>
          </a:bodyPr>
          <a:lstStyle/>
          <a:p>
            <a:pPr marL="0" indent="0">
              <a:buNone/>
            </a:pPr>
            <a:r>
              <a:rPr lang="en-US" sz="1800" u="sng" dirty="0">
                <a:latin typeface="Arial"/>
                <a:cs typeface="Arial"/>
              </a:rPr>
              <a:t>Exclusion:</a:t>
            </a:r>
          </a:p>
          <a:p>
            <a:pPr marL="170815" indent="-170815"/>
            <a:r>
              <a:rPr lang="en-US" sz="1800" dirty="0">
                <a:latin typeface="Arial"/>
                <a:cs typeface="Arial"/>
              </a:rPr>
              <a:t>Inability to control with nausea/ vomiting/ diarrhea with medication</a:t>
            </a:r>
          </a:p>
          <a:p>
            <a:pPr marL="170815" indent="-170815"/>
            <a:r>
              <a:rPr lang="en-US" sz="1800" dirty="0">
                <a:latin typeface="Arial"/>
                <a:cs typeface="Arial"/>
              </a:rPr>
              <a:t>Cr elevation greater than 50% of baseline</a:t>
            </a:r>
            <a:endParaRPr lang="en-US" sz="1800" dirty="0"/>
          </a:p>
          <a:p>
            <a:pPr marL="170815" indent="-170815"/>
            <a:r>
              <a:rPr lang="en-US" sz="1800" dirty="0">
                <a:latin typeface="Arial"/>
                <a:cs typeface="Arial"/>
              </a:rPr>
              <a:t>Sodium less than 130</a:t>
            </a:r>
          </a:p>
          <a:p>
            <a:pPr marL="170815" indent="-170815"/>
            <a:r>
              <a:rPr lang="en-US" sz="1800" dirty="0">
                <a:latin typeface="Arial"/>
                <a:cs typeface="Arial"/>
              </a:rPr>
              <a:t>CO2 &lt; 19</a:t>
            </a:r>
          </a:p>
          <a:p>
            <a:pPr marL="170815" indent="-170815"/>
            <a:r>
              <a:rPr lang="en-US" sz="1800" dirty="0">
                <a:latin typeface="Arial"/>
                <a:cs typeface="Arial"/>
              </a:rPr>
              <a:t>Metabolic Acidosis </a:t>
            </a:r>
            <a:endParaRPr lang="en-US" sz="1800" dirty="0"/>
          </a:p>
          <a:p>
            <a:pPr marL="170815" indent="-170815"/>
            <a:endParaRPr lang="en-US" dirty="0"/>
          </a:p>
        </p:txBody>
      </p:sp>
      <p:sp>
        <p:nvSpPr>
          <p:cNvPr id="3" name="Title 2">
            <a:extLst>
              <a:ext uri="{FF2B5EF4-FFF2-40B4-BE49-F238E27FC236}">
                <a16:creationId xmlns:a16="http://schemas.microsoft.com/office/drawing/2014/main" id="{7E2060F3-9F71-4D79-A582-850099D8A531}"/>
              </a:ext>
            </a:extLst>
          </p:cNvPr>
          <p:cNvSpPr>
            <a:spLocks noGrp="1"/>
          </p:cNvSpPr>
          <p:nvPr>
            <p:ph type="title"/>
          </p:nvPr>
        </p:nvSpPr>
        <p:spPr/>
        <p:txBody>
          <a:bodyPr/>
          <a:lstStyle/>
          <a:p>
            <a:r>
              <a:rPr lang="en-US" dirty="0">
                <a:latin typeface="Arial"/>
                <a:cs typeface="Arial"/>
              </a:rPr>
              <a:t>Clinical Selection Dehydration/ AKI</a:t>
            </a:r>
            <a:endParaRPr lang="en-US" dirty="0"/>
          </a:p>
        </p:txBody>
      </p:sp>
      <p:pic>
        <p:nvPicPr>
          <p:cNvPr id="5" name="Picture 4" descr="Diagram&#10;&#10;Description automatically generated">
            <a:extLst>
              <a:ext uri="{FF2B5EF4-FFF2-40B4-BE49-F238E27FC236}">
                <a16:creationId xmlns:a16="http://schemas.microsoft.com/office/drawing/2014/main" id="{337785A3-3D95-4107-A0E7-03504895D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8534" y="3007018"/>
            <a:ext cx="4308767" cy="3179870"/>
          </a:xfrm>
          <a:prstGeom prst="rect">
            <a:avLst/>
          </a:prstGeom>
        </p:spPr>
      </p:pic>
      <p:sp>
        <p:nvSpPr>
          <p:cNvPr id="6" name="TextBox 5">
            <a:extLst>
              <a:ext uri="{FF2B5EF4-FFF2-40B4-BE49-F238E27FC236}">
                <a16:creationId xmlns:a16="http://schemas.microsoft.com/office/drawing/2014/main" id="{132A28D4-C4FD-445E-9966-803CC5E53CD5}"/>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257224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agram, timeline&#10;&#10;Description automatically generated">
            <a:extLst>
              <a:ext uri="{FF2B5EF4-FFF2-40B4-BE49-F238E27FC236}">
                <a16:creationId xmlns:a16="http://schemas.microsoft.com/office/drawing/2014/main" id="{83EAFB21-A295-44DB-A84A-14367E61C9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8846" y="2212697"/>
            <a:ext cx="4349583" cy="3177234"/>
          </a:xfrm>
          <a:prstGeom prst="rect">
            <a:avLst/>
          </a:prstGeom>
        </p:spPr>
      </p:pic>
      <p:sp>
        <p:nvSpPr>
          <p:cNvPr id="2" name="Content Placeholder 1">
            <a:extLst>
              <a:ext uri="{FF2B5EF4-FFF2-40B4-BE49-F238E27FC236}">
                <a16:creationId xmlns:a16="http://schemas.microsoft.com/office/drawing/2014/main" id="{13A7A99A-903A-45A7-8F83-02A0FF26593E}"/>
              </a:ext>
            </a:extLst>
          </p:cNvPr>
          <p:cNvSpPr>
            <a:spLocks noGrp="1"/>
          </p:cNvSpPr>
          <p:nvPr>
            <p:ph idx="1"/>
          </p:nvPr>
        </p:nvSpPr>
        <p:spPr/>
        <p:txBody>
          <a:bodyPr vert="horz" lIns="91440" tIns="45720" rIns="91440" bIns="45720" rtlCol="0" anchor="t">
            <a:normAutofit/>
          </a:bodyPr>
          <a:lstStyle/>
          <a:p>
            <a:pPr marL="0" indent="0">
              <a:buNone/>
            </a:pPr>
            <a:r>
              <a:rPr lang="en-US" sz="1800" u="sng" dirty="0">
                <a:latin typeface="Arial"/>
                <a:cs typeface="Arial"/>
              </a:rPr>
              <a:t>Exclusion:</a:t>
            </a:r>
          </a:p>
          <a:p>
            <a:pPr marL="170815" indent="-170815"/>
            <a:r>
              <a:rPr lang="en-US" sz="1800" dirty="0">
                <a:latin typeface="Arial"/>
                <a:cs typeface="Arial"/>
              </a:rPr>
              <a:t>Systolic BP ≥ 200</a:t>
            </a:r>
            <a:endParaRPr lang="en-US" sz="1800" dirty="0"/>
          </a:p>
          <a:p>
            <a:pPr marL="170815" indent="-170815"/>
            <a:r>
              <a:rPr lang="en-US" sz="1800" dirty="0">
                <a:latin typeface="Arial"/>
                <a:cs typeface="Arial"/>
              </a:rPr>
              <a:t>Evidence of End Organ Damage</a:t>
            </a:r>
          </a:p>
        </p:txBody>
      </p:sp>
      <p:sp>
        <p:nvSpPr>
          <p:cNvPr id="3" name="Title 2">
            <a:extLst>
              <a:ext uri="{FF2B5EF4-FFF2-40B4-BE49-F238E27FC236}">
                <a16:creationId xmlns:a16="http://schemas.microsoft.com/office/drawing/2014/main" id="{A8EE0C5B-9D9F-4553-BB5B-BE418F42A2BA}"/>
              </a:ext>
            </a:extLst>
          </p:cNvPr>
          <p:cNvSpPr>
            <a:spLocks noGrp="1"/>
          </p:cNvSpPr>
          <p:nvPr>
            <p:ph type="title"/>
          </p:nvPr>
        </p:nvSpPr>
        <p:spPr/>
        <p:txBody>
          <a:bodyPr/>
          <a:lstStyle/>
          <a:p>
            <a:r>
              <a:rPr lang="en-US" dirty="0">
                <a:latin typeface="Arial"/>
                <a:cs typeface="Arial"/>
              </a:rPr>
              <a:t>Clinical Selection Hypertensive Urgency</a:t>
            </a:r>
            <a:endParaRPr lang="en-US" dirty="0"/>
          </a:p>
        </p:txBody>
      </p:sp>
      <p:sp>
        <p:nvSpPr>
          <p:cNvPr id="11" name="TextBox 10">
            <a:extLst>
              <a:ext uri="{FF2B5EF4-FFF2-40B4-BE49-F238E27FC236}">
                <a16:creationId xmlns:a16="http://schemas.microsoft.com/office/drawing/2014/main" id="{0E09A51E-1D1F-4E00-B7B1-E8CD8E143610}"/>
              </a:ext>
            </a:extLst>
          </p:cNvPr>
          <p:cNvSpPr txBox="1"/>
          <p:nvPr/>
        </p:nvSpPr>
        <p:spPr>
          <a:xfrm>
            <a:off x="550415" y="3109405"/>
            <a:ext cx="2992418" cy="2246769"/>
          </a:xfrm>
          <a:prstGeom prst="rect">
            <a:avLst/>
          </a:prstGeom>
          <a:noFill/>
        </p:spPr>
        <p:txBody>
          <a:bodyPr wrap="square" rtlCol="0">
            <a:spAutoFit/>
          </a:bodyPr>
          <a:lstStyle/>
          <a:p>
            <a:r>
              <a:rPr lang="en-US" sz="1400" u="sng" dirty="0"/>
              <a:t>Hypertensive urgency: </a:t>
            </a:r>
          </a:p>
          <a:p>
            <a:r>
              <a:rPr lang="en-US" sz="1400" dirty="0"/>
              <a:t>Severe elevations in BP without progressive target end organ dysfunction</a:t>
            </a:r>
          </a:p>
          <a:p>
            <a:endParaRPr lang="en-US" sz="1400" u="sng" dirty="0"/>
          </a:p>
          <a:p>
            <a:r>
              <a:rPr lang="en-US" sz="1400" u="sng" dirty="0"/>
              <a:t>Hypertensive emergency: </a:t>
            </a:r>
          </a:p>
          <a:p>
            <a:r>
              <a:rPr lang="en-US" sz="1400" dirty="0"/>
              <a:t>Severe elevations in BP (&gt;180/120) complicated by evidence of impending or progressive target organ dysfunction</a:t>
            </a:r>
          </a:p>
        </p:txBody>
      </p:sp>
      <p:sp>
        <p:nvSpPr>
          <p:cNvPr id="6" name="TextBox 5">
            <a:extLst>
              <a:ext uri="{FF2B5EF4-FFF2-40B4-BE49-F238E27FC236}">
                <a16:creationId xmlns:a16="http://schemas.microsoft.com/office/drawing/2014/main" id="{BCFD3F84-0ACE-489C-B2F6-6CD6D70F6EE4}"/>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188359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FA01A1-6274-40B4-A573-24DD6A5A16E2}"/>
              </a:ext>
            </a:extLst>
          </p:cNvPr>
          <p:cNvSpPr>
            <a:spLocks noGrp="1"/>
          </p:cNvSpPr>
          <p:nvPr>
            <p:ph idx="1"/>
          </p:nvPr>
        </p:nvSpPr>
        <p:spPr/>
        <p:txBody>
          <a:bodyPr vert="horz" lIns="91440" tIns="45720" rIns="91440" bIns="45720" rtlCol="0" anchor="t">
            <a:normAutofit/>
          </a:bodyPr>
          <a:lstStyle/>
          <a:p>
            <a:pPr marL="0" indent="0">
              <a:buNone/>
            </a:pPr>
            <a:r>
              <a:rPr lang="en-US" sz="1800" u="sng" dirty="0">
                <a:latin typeface="Arial"/>
                <a:cs typeface="Arial"/>
              </a:rPr>
              <a:t>Exclusion: </a:t>
            </a:r>
          </a:p>
          <a:p>
            <a:pPr marL="170815" indent="-170815"/>
            <a:r>
              <a:rPr lang="en-US" sz="1800" dirty="0">
                <a:latin typeface="Arial"/>
                <a:cs typeface="Arial"/>
              </a:rPr>
              <a:t>New this visit diagnosis </a:t>
            </a:r>
          </a:p>
          <a:p>
            <a:pPr marL="170815" indent="-170815"/>
            <a:r>
              <a:rPr lang="en-US" sz="1800" dirty="0">
                <a:latin typeface="Arial"/>
                <a:cs typeface="Arial"/>
              </a:rPr>
              <a:t>A-fib is NOT the sole arrhythmia for the patient</a:t>
            </a:r>
          </a:p>
          <a:p>
            <a:pPr marL="170815" indent="-170815"/>
            <a:r>
              <a:rPr lang="en-US" sz="1800" dirty="0">
                <a:latin typeface="Arial"/>
                <a:cs typeface="Arial"/>
              </a:rPr>
              <a:t>Patient is deemed unstable atrial fibrillation</a:t>
            </a:r>
            <a:endParaRPr lang="en-US" sz="1800" dirty="0"/>
          </a:p>
          <a:p>
            <a:pPr marL="513715" lvl="1" indent="-170815"/>
            <a:r>
              <a:rPr lang="en-US" dirty="0">
                <a:latin typeface="Arial"/>
                <a:cs typeface="Arial"/>
              </a:rPr>
              <a:t>Evidence of ACS/Acute CHF/New Valvular Abnormality</a:t>
            </a:r>
          </a:p>
          <a:p>
            <a:pPr marL="513715" lvl="1" indent="-170815"/>
            <a:r>
              <a:rPr lang="en-US" dirty="0">
                <a:latin typeface="Arial"/>
                <a:cs typeface="Arial"/>
              </a:rPr>
              <a:t>Hemodynamically unstable, systolic BP &lt; 90</a:t>
            </a:r>
            <a:endParaRPr lang="en-US" dirty="0"/>
          </a:p>
          <a:p>
            <a:pPr marL="513715" lvl="1" indent="-170815"/>
            <a:r>
              <a:rPr lang="en-US" dirty="0">
                <a:latin typeface="Arial"/>
                <a:cs typeface="Arial"/>
              </a:rPr>
              <a:t>HR 120 or greater without continuous IV therapy</a:t>
            </a:r>
          </a:p>
          <a:p>
            <a:pPr marL="513715" lvl="1" indent="-170815"/>
            <a:r>
              <a:rPr lang="en-US" dirty="0">
                <a:latin typeface="Arial"/>
                <a:cs typeface="Arial"/>
              </a:rPr>
              <a:t>Oxygen saturation less than 90% on room air</a:t>
            </a:r>
          </a:p>
          <a:p>
            <a:pPr marL="342900" lvl="1" indent="0">
              <a:buNone/>
            </a:pPr>
            <a:endParaRPr lang="en-US" dirty="0">
              <a:latin typeface="Arial"/>
              <a:cs typeface="Arial"/>
            </a:endParaRPr>
          </a:p>
        </p:txBody>
      </p:sp>
      <p:sp>
        <p:nvSpPr>
          <p:cNvPr id="3" name="Title 2">
            <a:extLst>
              <a:ext uri="{FF2B5EF4-FFF2-40B4-BE49-F238E27FC236}">
                <a16:creationId xmlns:a16="http://schemas.microsoft.com/office/drawing/2014/main" id="{D560DC06-B166-4478-A5C1-7E23A6B40FC6}"/>
              </a:ext>
            </a:extLst>
          </p:cNvPr>
          <p:cNvSpPr>
            <a:spLocks noGrp="1"/>
          </p:cNvSpPr>
          <p:nvPr>
            <p:ph type="title"/>
          </p:nvPr>
        </p:nvSpPr>
        <p:spPr/>
        <p:txBody>
          <a:bodyPr/>
          <a:lstStyle/>
          <a:p>
            <a:r>
              <a:rPr lang="en-US" dirty="0">
                <a:latin typeface="Arial"/>
                <a:cs typeface="Arial"/>
              </a:rPr>
              <a:t>Clinical Selection Atrial Fibrillation</a:t>
            </a:r>
            <a:endParaRPr lang="en-US" dirty="0"/>
          </a:p>
        </p:txBody>
      </p:sp>
      <p:sp>
        <p:nvSpPr>
          <p:cNvPr id="4" name="TextBox 3">
            <a:extLst>
              <a:ext uri="{FF2B5EF4-FFF2-40B4-BE49-F238E27FC236}">
                <a16:creationId xmlns:a16="http://schemas.microsoft.com/office/drawing/2014/main" id="{E15546C8-5DBF-42C0-BC12-EE887E10F149}"/>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2055577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259265-2FF6-4922-AA42-B4BAFEE29A31}"/>
              </a:ext>
            </a:extLst>
          </p:cNvPr>
          <p:cNvSpPr>
            <a:spLocks noGrp="1"/>
          </p:cNvSpPr>
          <p:nvPr>
            <p:ph idx="1"/>
          </p:nvPr>
        </p:nvSpPr>
        <p:spPr/>
        <p:txBody>
          <a:bodyPr vert="horz" lIns="91440" tIns="45720" rIns="91440" bIns="45720" rtlCol="0" anchor="t">
            <a:normAutofit fontScale="85000" lnSpcReduction="20000"/>
          </a:bodyPr>
          <a:lstStyle/>
          <a:p>
            <a:pPr marL="457200" indent="-457200">
              <a:buAutoNum type="arabicPeriod"/>
            </a:pPr>
            <a:r>
              <a:rPr lang="en-US" dirty="0">
                <a:latin typeface="Arial"/>
                <a:cs typeface="Arial"/>
              </a:rPr>
              <a:t>Can I admit my patients 24/7?</a:t>
            </a:r>
          </a:p>
          <a:p>
            <a:pPr marL="513715" lvl="1" indent="-170815"/>
            <a:r>
              <a:rPr lang="en-US" dirty="0">
                <a:latin typeface="Arial"/>
                <a:cs typeface="Arial"/>
              </a:rPr>
              <a:t>No, we accept admissions 7 days a week 7AM-7PM</a:t>
            </a:r>
          </a:p>
          <a:p>
            <a:pPr marL="457200" indent="-457200">
              <a:buAutoNum type="arabicPeriod"/>
            </a:pPr>
            <a:r>
              <a:rPr lang="en-US" dirty="0">
                <a:latin typeface="Arial"/>
                <a:cs typeface="Arial"/>
              </a:rPr>
              <a:t>Do I need to leave the IV in my patient?</a:t>
            </a:r>
            <a:endParaRPr lang="en-US" dirty="0"/>
          </a:p>
          <a:p>
            <a:pPr marL="513715" lvl="1" indent="-170815"/>
            <a:r>
              <a:rPr lang="en-US" dirty="0">
                <a:latin typeface="Arial"/>
                <a:cs typeface="Arial"/>
              </a:rPr>
              <a:t>No, we can place those in the home and have US assist</a:t>
            </a:r>
          </a:p>
          <a:p>
            <a:pPr marL="457200" indent="-457200">
              <a:buAutoNum type="arabicPeriod"/>
            </a:pPr>
            <a:r>
              <a:rPr lang="en-US" dirty="0">
                <a:latin typeface="Arial"/>
                <a:cs typeface="Arial"/>
              </a:rPr>
              <a:t>Does my patient need to have insurance?</a:t>
            </a:r>
            <a:endParaRPr lang="en-US" dirty="0"/>
          </a:p>
          <a:p>
            <a:pPr marL="513715" lvl="1" indent="-170815"/>
            <a:r>
              <a:rPr lang="en-US" dirty="0">
                <a:latin typeface="Arial"/>
                <a:cs typeface="Arial"/>
              </a:rPr>
              <a:t>No, we accept all payors</a:t>
            </a:r>
          </a:p>
          <a:p>
            <a:pPr marL="457200" indent="-457200">
              <a:buAutoNum type="arabicPeriod"/>
            </a:pPr>
            <a:r>
              <a:rPr lang="en-US" dirty="0">
                <a:latin typeface="Arial"/>
                <a:cs typeface="Arial"/>
              </a:rPr>
              <a:t>Does my patient need to have a primary care provider?</a:t>
            </a:r>
            <a:endParaRPr lang="en-US" dirty="0"/>
          </a:p>
          <a:p>
            <a:pPr marL="513715" lvl="1" indent="-170815"/>
            <a:r>
              <a:rPr lang="en-US" dirty="0">
                <a:latin typeface="Arial"/>
                <a:cs typeface="Arial"/>
              </a:rPr>
              <a:t>No, we are integrated with Access to Access who can assist at discharge</a:t>
            </a:r>
          </a:p>
          <a:p>
            <a:pPr marL="457200" indent="-457200">
              <a:buAutoNum type="arabicPeriod"/>
            </a:pPr>
            <a:r>
              <a:rPr lang="en-US" dirty="0">
                <a:latin typeface="Arial"/>
                <a:cs typeface="Arial"/>
              </a:rPr>
              <a:t>Can I refer a patient who live in an Assisted Living Facility or Skilled Nursing Facility?</a:t>
            </a:r>
          </a:p>
          <a:p>
            <a:pPr marL="513715" lvl="1" indent="-170815"/>
            <a:r>
              <a:rPr lang="en-US" dirty="0">
                <a:latin typeface="Arial"/>
                <a:cs typeface="Arial"/>
              </a:rPr>
              <a:t>No, we are unable to practice inside those facilities at this time.</a:t>
            </a:r>
          </a:p>
          <a:p>
            <a:pPr marL="457200" indent="-457200">
              <a:buAutoNum type="arabicPeriod"/>
            </a:pPr>
            <a:r>
              <a:rPr lang="en-US" dirty="0">
                <a:latin typeface="Arial"/>
                <a:cs typeface="Arial"/>
              </a:rPr>
              <a:t>Can I admit my patient to only manage their surgical drains, central catheters, or other devices? </a:t>
            </a:r>
            <a:endParaRPr lang="en-US" dirty="0"/>
          </a:p>
          <a:p>
            <a:pPr marL="513715" lvl="1" indent="-170815"/>
            <a:r>
              <a:rPr lang="en-US" dirty="0">
                <a:latin typeface="Arial"/>
                <a:cs typeface="Arial"/>
              </a:rPr>
              <a:t>No, we can assist with this management if there are other indications for admission but if this is the only reason follow up is needed then Home Health Nursing only would be adequate. </a:t>
            </a:r>
          </a:p>
          <a:p>
            <a:pPr marL="457200" indent="-457200">
              <a:buAutoNum type="arabicPeriod"/>
            </a:pPr>
            <a:r>
              <a:rPr lang="en-US" dirty="0">
                <a:latin typeface="Arial"/>
                <a:cs typeface="Arial"/>
              </a:rPr>
              <a:t>Does my patient need to live in a certain location?</a:t>
            </a:r>
            <a:endParaRPr lang="en-US" dirty="0"/>
          </a:p>
          <a:p>
            <a:pPr marL="513715" lvl="1" indent="-170815"/>
            <a:r>
              <a:rPr lang="en-US" dirty="0">
                <a:latin typeface="Arial"/>
                <a:cs typeface="Arial"/>
              </a:rPr>
              <a:t>Yes, Still working within a 30-mile radius of city center to maximize volume and census support</a:t>
            </a:r>
            <a:endParaRPr lang="en-US" dirty="0"/>
          </a:p>
          <a:p>
            <a:pPr marL="170815" indent="-170815"/>
            <a:endParaRPr lang="en-US" dirty="0"/>
          </a:p>
          <a:p>
            <a:pPr marL="170815" indent="-170815"/>
            <a:endParaRPr lang="en-US" dirty="0"/>
          </a:p>
        </p:txBody>
      </p:sp>
      <p:sp>
        <p:nvSpPr>
          <p:cNvPr id="3" name="Title 2">
            <a:extLst>
              <a:ext uri="{FF2B5EF4-FFF2-40B4-BE49-F238E27FC236}">
                <a16:creationId xmlns:a16="http://schemas.microsoft.com/office/drawing/2014/main" id="{7F46AB0B-DFA9-4C2E-BBF6-8BC3D220985D}"/>
              </a:ext>
            </a:extLst>
          </p:cNvPr>
          <p:cNvSpPr>
            <a:spLocks noGrp="1"/>
          </p:cNvSpPr>
          <p:nvPr>
            <p:ph type="title"/>
          </p:nvPr>
        </p:nvSpPr>
        <p:spPr/>
        <p:txBody>
          <a:bodyPr/>
          <a:lstStyle/>
          <a:p>
            <a:r>
              <a:rPr lang="en-US" dirty="0">
                <a:latin typeface="Arial"/>
                <a:cs typeface="Arial"/>
              </a:rPr>
              <a:t>Practical Questions</a:t>
            </a:r>
            <a:endParaRPr lang="en-US" dirty="0"/>
          </a:p>
        </p:txBody>
      </p:sp>
      <p:sp>
        <p:nvSpPr>
          <p:cNvPr id="4" name="TextBox 3">
            <a:extLst>
              <a:ext uri="{FF2B5EF4-FFF2-40B4-BE49-F238E27FC236}">
                <a16:creationId xmlns:a16="http://schemas.microsoft.com/office/drawing/2014/main" id="{4F18E1AC-7BBA-4B46-A08B-C242B0AAF4FF}"/>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177809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DBA96-ED20-4B8F-B449-FD58064E06BD}"/>
              </a:ext>
            </a:extLst>
          </p:cNvPr>
          <p:cNvSpPr>
            <a:spLocks noGrp="1"/>
          </p:cNvSpPr>
          <p:nvPr>
            <p:ph type="title"/>
          </p:nvPr>
        </p:nvSpPr>
        <p:spPr/>
        <p:txBody>
          <a:bodyPr/>
          <a:lstStyle/>
          <a:p>
            <a:r>
              <a:rPr lang="en-US" dirty="0">
                <a:latin typeface="Arial"/>
                <a:cs typeface="Arial"/>
              </a:rPr>
              <a:t>Purpose</a:t>
            </a:r>
            <a:endParaRPr lang="en-US" dirty="0"/>
          </a:p>
        </p:txBody>
      </p:sp>
      <p:sp>
        <p:nvSpPr>
          <p:cNvPr id="3" name="Content Placeholder 2">
            <a:extLst>
              <a:ext uri="{FF2B5EF4-FFF2-40B4-BE49-F238E27FC236}">
                <a16:creationId xmlns:a16="http://schemas.microsoft.com/office/drawing/2014/main" id="{EE8EB9C6-6E5C-4E08-B229-5AD63FCAA82F}"/>
              </a:ext>
            </a:extLst>
          </p:cNvPr>
          <p:cNvSpPr>
            <a:spLocks noGrp="1"/>
          </p:cNvSpPr>
          <p:nvPr>
            <p:ph idx="1"/>
          </p:nvPr>
        </p:nvSpPr>
        <p:spPr/>
        <p:txBody>
          <a:bodyPr vert="horz" lIns="91440" tIns="45720" rIns="91440" bIns="45720" rtlCol="0" anchor="t">
            <a:normAutofit/>
          </a:bodyPr>
          <a:lstStyle/>
          <a:p>
            <a:pPr marL="170815" indent="-170815"/>
            <a:r>
              <a:rPr lang="en-US" dirty="0">
                <a:latin typeface="Arial"/>
                <a:cs typeface="Arial"/>
              </a:rPr>
              <a:t>Offer an alternative care location to appropriate patients who would otherwise be inpatient at one of our bricks and mortar facilities</a:t>
            </a:r>
            <a:endParaRPr lang="en-US" dirty="0"/>
          </a:p>
          <a:p>
            <a:pPr marL="170815" indent="-170815"/>
            <a:r>
              <a:rPr lang="en-US">
                <a:latin typeface="Arial"/>
                <a:cs typeface="Arial"/>
              </a:rPr>
              <a:t>Improve capacity at CMC, Pineville and Cabarrus- ED and Inpatient referrals</a:t>
            </a:r>
            <a:endParaRPr lang="en-US"/>
          </a:p>
          <a:p>
            <a:pPr marL="513715" lvl="1" indent="-170815"/>
            <a:r>
              <a:rPr lang="en-US">
                <a:latin typeface="Arial"/>
                <a:cs typeface="Arial"/>
              </a:rPr>
              <a:t>Live for ED referrals at Mercy, Union and University as of 3/22/2021</a:t>
            </a:r>
            <a:endParaRPr lang="en-US" dirty="0">
              <a:latin typeface="Arial"/>
              <a:cs typeface="Arial"/>
            </a:endParaRPr>
          </a:p>
          <a:p>
            <a:pPr marL="170815" indent="-170815"/>
            <a:r>
              <a:rPr lang="en-US" dirty="0">
                <a:latin typeface="Arial"/>
                <a:cs typeface="Arial"/>
              </a:rPr>
              <a:t>Multidisciplinary coordinated patient care</a:t>
            </a:r>
            <a:endParaRPr lang="en-US" dirty="0"/>
          </a:p>
          <a:p>
            <a:pPr marL="170815" indent="-170815"/>
            <a:r>
              <a:rPr lang="en-US" sz="2400" b="1" u="sng" dirty="0">
                <a:latin typeface="Arial"/>
                <a:cs typeface="Arial"/>
              </a:rPr>
              <a:t>Inpatient care for patients in the comfort of their homes</a:t>
            </a:r>
            <a:endParaRPr lang="en-US" sz="2400" b="1" u="sng" dirty="0"/>
          </a:p>
        </p:txBody>
      </p:sp>
      <p:sp>
        <p:nvSpPr>
          <p:cNvPr id="4" name="TextBox 3">
            <a:extLst>
              <a:ext uri="{FF2B5EF4-FFF2-40B4-BE49-F238E27FC236}">
                <a16:creationId xmlns:a16="http://schemas.microsoft.com/office/drawing/2014/main" id="{E74130BE-8504-4044-9D83-42367AFA4BEE}"/>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419128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CD221B-725C-476C-B129-07986B8CC3BB}"/>
              </a:ext>
            </a:extLst>
          </p:cNvPr>
          <p:cNvSpPr>
            <a:spLocks noGrp="1"/>
          </p:cNvSpPr>
          <p:nvPr>
            <p:ph idx="1"/>
          </p:nvPr>
        </p:nvSpPr>
        <p:spPr/>
        <p:txBody>
          <a:bodyPr vert="horz" lIns="91440" tIns="45720" rIns="91440" bIns="45720" rtlCol="0" anchor="t">
            <a:normAutofit fontScale="62500" lnSpcReduction="20000"/>
          </a:bodyPr>
          <a:lstStyle/>
          <a:p>
            <a:pPr marL="170815" indent="-170815"/>
            <a:r>
              <a:rPr lang="en-US" dirty="0">
                <a:latin typeface="Arial"/>
                <a:cs typeface="Arial"/>
              </a:rPr>
              <a:t>Patient </a:t>
            </a:r>
            <a:r>
              <a:rPr lang="en-US" b="1" u="sng" dirty="0">
                <a:latin typeface="Arial"/>
                <a:cs typeface="Arial"/>
              </a:rPr>
              <a:t>safe</a:t>
            </a:r>
            <a:r>
              <a:rPr lang="en-US" dirty="0">
                <a:latin typeface="Arial"/>
                <a:cs typeface="Arial"/>
              </a:rPr>
              <a:t> to be managed in their home environment</a:t>
            </a:r>
          </a:p>
          <a:p>
            <a:pPr marL="513715" lvl="1" indent="-170815"/>
            <a:r>
              <a:rPr lang="en-US" dirty="0">
                <a:latin typeface="Arial"/>
                <a:cs typeface="Arial"/>
              </a:rPr>
              <a:t>Able to transfer from bed to chair, to restroom, </a:t>
            </a:r>
            <a:r>
              <a:rPr lang="en-US" dirty="0" err="1">
                <a:latin typeface="Arial"/>
                <a:cs typeface="Arial"/>
              </a:rPr>
              <a:t>etc</a:t>
            </a:r>
            <a:endParaRPr lang="en-US" dirty="0">
              <a:latin typeface="Arial"/>
              <a:cs typeface="Arial"/>
            </a:endParaRPr>
          </a:p>
          <a:p>
            <a:pPr marL="513715" lvl="1" indent="-170815"/>
            <a:r>
              <a:rPr lang="en-US" dirty="0">
                <a:latin typeface="Arial"/>
                <a:cs typeface="Arial"/>
              </a:rPr>
              <a:t>Home environment safe for medical support staff</a:t>
            </a:r>
          </a:p>
          <a:p>
            <a:pPr marL="513715" lvl="1" indent="-170815"/>
            <a:r>
              <a:rPr lang="en-US" dirty="0">
                <a:latin typeface="Arial"/>
                <a:cs typeface="Arial"/>
              </a:rPr>
              <a:t>Family support is stable and not abusive.  </a:t>
            </a:r>
          </a:p>
          <a:p>
            <a:pPr marL="513715" lvl="1" indent="-170815"/>
            <a:r>
              <a:rPr lang="en-US" dirty="0">
                <a:latin typeface="Arial"/>
                <a:cs typeface="Arial"/>
              </a:rPr>
              <a:t>Ability to obtain necessary prescriptions</a:t>
            </a:r>
          </a:p>
          <a:p>
            <a:pPr marL="513715" lvl="1" indent="-170815"/>
            <a:r>
              <a:rPr lang="en-US" dirty="0">
                <a:latin typeface="Arial"/>
                <a:cs typeface="Arial"/>
              </a:rPr>
              <a:t>Patient/Family speaks English/Spanish</a:t>
            </a:r>
          </a:p>
          <a:p>
            <a:pPr marL="342900" lvl="1" indent="0">
              <a:buNone/>
            </a:pPr>
            <a:endParaRPr lang="en-US" dirty="0"/>
          </a:p>
          <a:p>
            <a:pPr marL="170815" indent="-170815"/>
            <a:r>
              <a:rPr lang="en-US" dirty="0">
                <a:latin typeface="Arial"/>
                <a:cs typeface="Arial"/>
              </a:rPr>
              <a:t>Patient should be stable for General Medical Floor</a:t>
            </a:r>
          </a:p>
          <a:p>
            <a:pPr marL="513715" lvl="1" indent="-170815"/>
            <a:r>
              <a:rPr lang="en-US" dirty="0">
                <a:latin typeface="Arial"/>
                <a:cs typeface="Arial"/>
              </a:rPr>
              <a:t>Oxygen support 4LNC or Less and stable work of breathing</a:t>
            </a:r>
          </a:p>
          <a:p>
            <a:pPr marL="513715" lvl="1" indent="-170815"/>
            <a:r>
              <a:rPr lang="en-US" dirty="0">
                <a:latin typeface="Arial"/>
                <a:cs typeface="Arial"/>
              </a:rPr>
              <a:t>Hemodynamically stable for q6h-8h vital sign monitoring</a:t>
            </a:r>
          </a:p>
          <a:p>
            <a:pPr marL="342900" lvl="1" indent="0">
              <a:buNone/>
            </a:pPr>
            <a:endParaRPr lang="en-US" dirty="0">
              <a:latin typeface="Arial"/>
              <a:cs typeface="Arial"/>
            </a:endParaRPr>
          </a:p>
          <a:p>
            <a:pPr marL="170815" indent="-170815"/>
            <a:r>
              <a:rPr lang="en-US" dirty="0">
                <a:latin typeface="Arial"/>
                <a:cs typeface="Arial"/>
              </a:rPr>
              <a:t>Patient unlikely to require medical procedures</a:t>
            </a:r>
          </a:p>
          <a:p>
            <a:pPr marL="0" indent="0">
              <a:buNone/>
            </a:pPr>
            <a:endParaRPr lang="en-US" dirty="0"/>
          </a:p>
          <a:p>
            <a:pPr marL="170815" indent="-170815"/>
            <a:r>
              <a:rPr lang="en-US" dirty="0">
                <a:latin typeface="Arial"/>
                <a:cs typeface="Arial"/>
              </a:rPr>
              <a:t>Patient requires daily to twice daily advanced interventions</a:t>
            </a:r>
          </a:p>
          <a:p>
            <a:pPr marL="513715" lvl="1" indent="-170815"/>
            <a:r>
              <a:rPr lang="en-US" dirty="0">
                <a:latin typeface="Arial"/>
                <a:cs typeface="Arial"/>
              </a:rPr>
              <a:t>Examples- IV antibiotics, IV </a:t>
            </a:r>
            <a:r>
              <a:rPr lang="en-US" dirty="0" err="1">
                <a:latin typeface="Arial"/>
                <a:cs typeface="Arial"/>
              </a:rPr>
              <a:t>lasix</a:t>
            </a:r>
            <a:r>
              <a:rPr lang="en-US" dirty="0">
                <a:latin typeface="Arial"/>
                <a:cs typeface="Arial"/>
              </a:rPr>
              <a:t>, IV steroids, nebulizer treatments</a:t>
            </a:r>
          </a:p>
          <a:p>
            <a:pPr marL="342900" lvl="1" indent="0">
              <a:buNone/>
            </a:pPr>
            <a:endParaRPr lang="en-US" dirty="0">
              <a:latin typeface="Arial"/>
              <a:cs typeface="Arial"/>
            </a:endParaRPr>
          </a:p>
          <a:p>
            <a:pPr marL="170815" indent="-170815"/>
            <a:r>
              <a:rPr lang="en-US" dirty="0">
                <a:latin typeface="Arial"/>
                <a:cs typeface="Arial"/>
              </a:rPr>
              <a:t>Patient/Caregiver has capability to use monitoring devices: BP Cuff, pulse oximeter, and thermometer </a:t>
            </a:r>
          </a:p>
          <a:p>
            <a:pPr marL="0" indent="0">
              <a:buNone/>
            </a:pPr>
            <a:endParaRPr lang="en-US" dirty="0">
              <a:latin typeface="Arial"/>
              <a:cs typeface="Arial"/>
            </a:endParaRPr>
          </a:p>
          <a:p>
            <a:pPr marL="170815" indent="-170815"/>
            <a:r>
              <a:rPr lang="en-US" dirty="0">
                <a:latin typeface="Arial"/>
                <a:cs typeface="Arial"/>
              </a:rPr>
              <a:t>Patient has working home phone and accurate home address (does not need smartphone)</a:t>
            </a:r>
          </a:p>
          <a:p>
            <a:pPr marL="0" indent="0">
              <a:buNone/>
            </a:pPr>
            <a:endParaRPr lang="en-US" dirty="0"/>
          </a:p>
          <a:p>
            <a:pPr marL="170815" indent="-170815"/>
            <a:r>
              <a:rPr lang="en-US" dirty="0">
                <a:latin typeface="Arial"/>
                <a:cs typeface="Arial"/>
              </a:rPr>
              <a:t>Patient/Caregiver understands the goal and plan of care for H@H</a:t>
            </a:r>
          </a:p>
          <a:p>
            <a:pPr marL="170815" indent="-170815"/>
            <a:endParaRPr lang="en-US" dirty="0"/>
          </a:p>
          <a:p>
            <a:pPr marL="170815" indent="-170815"/>
            <a:endParaRPr lang="en-US" dirty="0"/>
          </a:p>
          <a:p>
            <a:pPr marL="170815" indent="-170815"/>
            <a:endParaRPr lang="en-US" dirty="0"/>
          </a:p>
        </p:txBody>
      </p:sp>
      <p:sp>
        <p:nvSpPr>
          <p:cNvPr id="2" name="Title 1">
            <a:extLst>
              <a:ext uri="{FF2B5EF4-FFF2-40B4-BE49-F238E27FC236}">
                <a16:creationId xmlns:a16="http://schemas.microsoft.com/office/drawing/2014/main" id="{5A359589-0397-43FD-9FBE-F2C18FB22DAB}"/>
              </a:ext>
            </a:extLst>
          </p:cNvPr>
          <p:cNvSpPr>
            <a:spLocks noGrp="1"/>
          </p:cNvSpPr>
          <p:nvPr>
            <p:ph type="title"/>
          </p:nvPr>
        </p:nvSpPr>
        <p:spPr/>
        <p:txBody>
          <a:bodyPr/>
          <a:lstStyle/>
          <a:p>
            <a:r>
              <a:rPr lang="en-US" dirty="0">
                <a:latin typeface="Arial"/>
                <a:cs typeface="Arial"/>
              </a:rPr>
              <a:t>Considerations for All H@H Patients</a:t>
            </a:r>
            <a:endParaRPr lang="en-US" dirty="0"/>
          </a:p>
        </p:txBody>
      </p:sp>
      <p:sp>
        <p:nvSpPr>
          <p:cNvPr id="4" name="TextBox 3">
            <a:extLst>
              <a:ext uri="{FF2B5EF4-FFF2-40B4-BE49-F238E27FC236}">
                <a16:creationId xmlns:a16="http://schemas.microsoft.com/office/drawing/2014/main" id="{111D61BC-A916-483B-B4B4-0AF612B4BEF9}"/>
              </a:ext>
            </a:extLst>
          </p:cNvPr>
          <p:cNvSpPr txBox="1"/>
          <p:nvPr/>
        </p:nvSpPr>
        <p:spPr>
          <a:xfrm>
            <a:off x="195943" y="6315023"/>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221011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9EC0BE-F170-4A3B-8419-BA4C1FC7A4C8}"/>
              </a:ext>
            </a:extLst>
          </p:cNvPr>
          <p:cNvSpPr>
            <a:spLocks noGrp="1"/>
          </p:cNvSpPr>
          <p:nvPr>
            <p:ph idx="1"/>
          </p:nvPr>
        </p:nvSpPr>
        <p:spPr/>
        <p:txBody>
          <a:bodyPr vert="horz" lIns="91440" tIns="45720" rIns="91440" bIns="45720" rtlCol="0" anchor="t">
            <a:normAutofit fontScale="70000" lnSpcReduction="20000"/>
          </a:bodyPr>
          <a:lstStyle/>
          <a:p>
            <a:pPr marL="170815" indent="-170815"/>
            <a:endParaRPr lang="en-US" dirty="0">
              <a:latin typeface="Arial"/>
              <a:cs typeface="Arial"/>
            </a:endParaRPr>
          </a:p>
          <a:p>
            <a:pPr marL="170815" indent="-170815"/>
            <a:r>
              <a:rPr lang="en-US" dirty="0">
                <a:latin typeface="Arial"/>
                <a:cs typeface="Arial"/>
              </a:rPr>
              <a:t>Patients that are: </a:t>
            </a:r>
          </a:p>
          <a:p>
            <a:pPr marL="513080" lvl="1" indent="-170815"/>
            <a:r>
              <a:rPr lang="en-US" dirty="0">
                <a:latin typeface="Arial"/>
                <a:cs typeface="Arial"/>
              </a:rPr>
              <a:t>On hospice, outpatient transfusion dependent, or receiving dialysis</a:t>
            </a:r>
          </a:p>
          <a:p>
            <a:pPr marL="513080" lvl="1" indent="-170815"/>
            <a:r>
              <a:rPr lang="en-US" dirty="0">
                <a:latin typeface="Arial"/>
                <a:cs typeface="Arial"/>
              </a:rPr>
              <a:t>Experiencing an acute psychiatric condition</a:t>
            </a:r>
          </a:p>
          <a:p>
            <a:pPr marL="513080" lvl="1" indent="-170815"/>
            <a:r>
              <a:rPr lang="en-US" dirty="0">
                <a:latin typeface="Arial"/>
                <a:cs typeface="Arial"/>
              </a:rPr>
              <a:t>Pregnant</a:t>
            </a:r>
          </a:p>
          <a:p>
            <a:pPr marL="513080" lvl="1" indent="-170815"/>
            <a:r>
              <a:rPr lang="en-US" dirty="0">
                <a:latin typeface="Arial"/>
                <a:cs typeface="Arial"/>
              </a:rPr>
              <a:t>Under the age of 18</a:t>
            </a:r>
          </a:p>
          <a:p>
            <a:pPr marL="513080" lvl="1" indent="-170815"/>
            <a:r>
              <a:rPr lang="en-US" dirty="0">
                <a:latin typeface="Arial"/>
                <a:cs typeface="Arial"/>
              </a:rPr>
              <a:t>Unable to obtain prescribed medications when departing the ED </a:t>
            </a:r>
          </a:p>
          <a:p>
            <a:pPr marL="855980" lvl="2" indent="-170815"/>
            <a:r>
              <a:rPr lang="en-US" i="1" dirty="0">
                <a:latin typeface="Arial"/>
                <a:cs typeface="Arial"/>
              </a:rPr>
              <a:t>Option: Myers Park pharmacy available Monday- Friday, 8a-4p</a:t>
            </a:r>
          </a:p>
          <a:p>
            <a:pPr marL="170815" indent="-170815"/>
            <a:endParaRPr lang="en-US" dirty="0">
              <a:latin typeface="Arial"/>
              <a:cs typeface="Arial"/>
            </a:endParaRPr>
          </a:p>
          <a:p>
            <a:pPr marL="170815" indent="-170815"/>
            <a:r>
              <a:rPr lang="en-US" dirty="0">
                <a:latin typeface="Arial"/>
                <a:cs typeface="Arial"/>
              </a:rPr>
              <a:t>Patients living in: </a:t>
            </a:r>
          </a:p>
          <a:p>
            <a:pPr marL="513080" lvl="1" indent="-170815"/>
            <a:r>
              <a:rPr lang="en-US" dirty="0">
                <a:latin typeface="Arial"/>
                <a:cs typeface="Arial"/>
              </a:rPr>
              <a:t>South Carolina</a:t>
            </a:r>
          </a:p>
          <a:p>
            <a:pPr marL="513080" lvl="1" indent="-170815"/>
            <a:r>
              <a:rPr lang="en-US" dirty="0">
                <a:latin typeface="Arial"/>
                <a:cs typeface="Arial"/>
              </a:rPr>
              <a:t>Outside of 30-mile radius</a:t>
            </a:r>
          </a:p>
          <a:p>
            <a:pPr marL="513080" lvl="1" indent="-170815"/>
            <a:r>
              <a:rPr lang="en-US" dirty="0">
                <a:latin typeface="Arial"/>
                <a:cs typeface="Arial"/>
              </a:rPr>
              <a:t>Group home or skilled facility (to include SNF, ALF)</a:t>
            </a:r>
          </a:p>
          <a:p>
            <a:pPr marL="855980" lvl="2" indent="-170815"/>
            <a:r>
              <a:rPr lang="en-US" i="1" dirty="0">
                <a:latin typeface="Arial"/>
                <a:cs typeface="Arial"/>
              </a:rPr>
              <a:t>Typically, able to manage patients in independent living facilities/senior apartments. The limiting step are locations that have in house medication management and providers who take over care.</a:t>
            </a:r>
          </a:p>
          <a:p>
            <a:pPr marL="513080" lvl="1" indent="-170815"/>
            <a:r>
              <a:rPr lang="en-US" dirty="0">
                <a:latin typeface="Arial"/>
                <a:cs typeface="Arial"/>
              </a:rPr>
              <a:t>Unsafe home environment or domestic violence situation</a:t>
            </a:r>
          </a:p>
          <a:p>
            <a:pPr marL="170815" indent="-170815"/>
            <a:endParaRPr lang="en-US" dirty="0">
              <a:latin typeface="Arial"/>
              <a:cs typeface="Arial"/>
            </a:endParaRPr>
          </a:p>
          <a:p>
            <a:pPr marL="170815" indent="-170815"/>
            <a:r>
              <a:rPr lang="en-US" dirty="0">
                <a:latin typeface="Arial"/>
                <a:cs typeface="Arial"/>
              </a:rPr>
              <a:t>Patient that require: </a:t>
            </a:r>
          </a:p>
          <a:p>
            <a:pPr marL="513080" lvl="1" indent="-170815"/>
            <a:r>
              <a:rPr lang="en-US" dirty="0">
                <a:latin typeface="Arial"/>
                <a:cs typeface="Arial"/>
              </a:rPr>
              <a:t>IV narcotic pain control after leaving ED</a:t>
            </a:r>
          </a:p>
          <a:p>
            <a:pPr marL="0" indent="0">
              <a:buNone/>
            </a:pPr>
            <a:endParaRPr lang="en-US" dirty="0"/>
          </a:p>
          <a:p>
            <a:pPr marL="170815" indent="-170815"/>
            <a:r>
              <a:rPr lang="en-US" dirty="0">
                <a:latin typeface="Arial"/>
                <a:cs typeface="Arial"/>
              </a:rPr>
              <a:t>NOT appropriate to admit in lieu of patient signing out AMA</a:t>
            </a:r>
          </a:p>
          <a:p>
            <a:pPr marL="170815" indent="-170815"/>
            <a:endParaRPr lang="en-US" dirty="0"/>
          </a:p>
          <a:p>
            <a:pPr marL="170815" indent="-170815"/>
            <a:endParaRPr lang="en-US" dirty="0"/>
          </a:p>
          <a:p>
            <a:pPr marL="170815" indent="-170815"/>
            <a:endParaRPr lang="en-US" dirty="0"/>
          </a:p>
          <a:p>
            <a:pPr marL="170815" indent="-170815"/>
            <a:endParaRPr lang="en-US" dirty="0"/>
          </a:p>
        </p:txBody>
      </p:sp>
      <p:sp>
        <p:nvSpPr>
          <p:cNvPr id="3" name="Title 2">
            <a:extLst>
              <a:ext uri="{FF2B5EF4-FFF2-40B4-BE49-F238E27FC236}">
                <a16:creationId xmlns:a16="http://schemas.microsoft.com/office/drawing/2014/main" id="{FC17D45B-5DF4-4550-9E4A-71A2412CFE57}"/>
              </a:ext>
            </a:extLst>
          </p:cNvPr>
          <p:cNvSpPr>
            <a:spLocks noGrp="1"/>
          </p:cNvSpPr>
          <p:nvPr>
            <p:ph type="title"/>
          </p:nvPr>
        </p:nvSpPr>
        <p:spPr/>
        <p:txBody>
          <a:bodyPr/>
          <a:lstStyle/>
          <a:p>
            <a:r>
              <a:rPr lang="en-US" u="sng" dirty="0">
                <a:latin typeface="Arial"/>
                <a:cs typeface="Arial"/>
              </a:rPr>
              <a:t>Exclusion</a:t>
            </a:r>
            <a:r>
              <a:rPr lang="en-US" dirty="0">
                <a:latin typeface="Arial"/>
                <a:cs typeface="Arial"/>
              </a:rPr>
              <a:t> criteria for H@H</a:t>
            </a:r>
            <a:endParaRPr lang="en-US" dirty="0"/>
          </a:p>
        </p:txBody>
      </p:sp>
      <p:sp>
        <p:nvSpPr>
          <p:cNvPr id="4" name="TextBox 3">
            <a:extLst>
              <a:ext uri="{FF2B5EF4-FFF2-40B4-BE49-F238E27FC236}">
                <a16:creationId xmlns:a16="http://schemas.microsoft.com/office/drawing/2014/main" id="{7C02DA4B-30C9-44EE-A971-61166DF192F0}"/>
              </a:ext>
            </a:extLst>
          </p:cNvPr>
          <p:cNvSpPr txBox="1"/>
          <p:nvPr/>
        </p:nvSpPr>
        <p:spPr>
          <a:xfrm>
            <a:off x="195943" y="6315023"/>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346046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506409C-4C82-4167-A5FE-7B2C13A39048}"/>
              </a:ext>
            </a:extLst>
          </p:cNvPr>
          <p:cNvSpPr>
            <a:spLocks noGrp="1"/>
          </p:cNvSpPr>
          <p:nvPr>
            <p:ph idx="1"/>
          </p:nvPr>
        </p:nvSpPr>
        <p:spPr>
          <a:xfrm>
            <a:off x="195943" y="1726163"/>
            <a:ext cx="8788902" cy="4450800"/>
          </a:xfrm>
        </p:spPr>
        <p:txBody>
          <a:bodyPr vert="horz" lIns="91440" tIns="45720" rIns="91440" bIns="45720" rtlCol="0" anchor="t">
            <a:normAutofit/>
          </a:bodyPr>
          <a:lstStyle/>
          <a:p>
            <a:pPr marL="170815" indent="-170815"/>
            <a:r>
              <a:rPr lang="en-US" sz="1800" dirty="0">
                <a:latin typeface="Arial"/>
                <a:cs typeface="Arial"/>
              </a:rPr>
              <a:t>Cellulitis </a:t>
            </a:r>
          </a:p>
          <a:p>
            <a:pPr marL="170815" indent="-170815"/>
            <a:r>
              <a:rPr lang="en-US" sz="1800" dirty="0">
                <a:latin typeface="Arial"/>
                <a:cs typeface="Arial"/>
              </a:rPr>
              <a:t>Pyelonephritis</a:t>
            </a:r>
          </a:p>
          <a:p>
            <a:pPr marL="170815" indent="-170815"/>
            <a:r>
              <a:rPr lang="en-US" sz="1800" dirty="0">
                <a:latin typeface="Arial"/>
                <a:cs typeface="Arial"/>
              </a:rPr>
              <a:t>Uncomplicated Diverticulitis</a:t>
            </a:r>
          </a:p>
          <a:p>
            <a:pPr marL="170815" indent="-170815"/>
            <a:r>
              <a:rPr lang="en-US" sz="1800" dirty="0">
                <a:latin typeface="Arial"/>
                <a:cs typeface="Arial"/>
              </a:rPr>
              <a:t>Community Acquired Pneumonia/COVID19 Pneumonia</a:t>
            </a:r>
            <a:endParaRPr lang="en-US" sz="1800" dirty="0"/>
          </a:p>
          <a:p>
            <a:pPr marL="170815" indent="-170815"/>
            <a:r>
              <a:rPr lang="en-US" sz="1800" dirty="0">
                <a:latin typeface="Arial"/>
                <a:cs typeface="Arial"/>
              </a:rPr>
              <a:t>Congestive Heart Failure</a:t>
            </a:r>
          </a:p>
          <a:p>
            <a:pPr marL="170815" indent="-170815"/>
            <a:r>
              <a:rPr lang="en-US" sz="1800" dirty="0">
                <a:latin typeface="Arial"/>
                <a:cs typeface="Arial"/>
              </a:rPr>
              <a:t>Acute COPD/Asthma Exacerbations</a:t>
            </a:r>
          </a:p>
          <a:p>
            <a:pPr marL="170815" indent="-170815"/>
            <a:r>
              <a:rPr lang="en-US" sz="1800" dirty="0">
                <a:latin typeface="Arial"/>
                <a:cs typeface="Arial"/>
              </a:rPr>
              <a:t>Hyperglycemia without DKA</a:t>
            </a:r>
          </a:p>
          <a:p>
            <a:pPr marL="170815" indent="-170815"/>
            <a:r>
              <a:rPr lang="en-US" sz="1800" dirty="0">
                <a:latin typeface="Arial"/>
                <a:cs typeface="Arial"/>
              </a:rPr>
              <a:t>Nausea, Vomiting, Dehydration</a:t>
            </a:r>
          </a:p>
          <a:p>
            <a:pPr marL="170815" indent="-170815"/>
            <a:r>
              <a:rPr lang="en-US" sz="1800" dirty="0">
                <a:latin typeface="Arial"/>
                <a:cs typeface="Arial"/>
              </a:rPr>
              <a:t>Hypertensive Urgency</a:t>
            </a:r>
          </a:p>
          <a:p>
            <a:pPr marL="170815" indent="-170815"/>
            <a:r>
              <a:rPr lang="en-US" sz="1800" dirty="0">
                <a:latin typeface="Arial"/>
                <a:cs typeface="Arial"/>
              </a:rPr>
              <a:t>Atrial fibrillation with rapid ventricular response</a:t>
            </a:r>
          </a:p>
        </p:txBody>
      </p:sp>
      <p:sp>
        <p:nvSpPr>
          <p:cNvPr id="8" name="Title 1">
            <a:extLst>
              <a:ext uri="{FF2B5EF4-FFF2-40B4-BE49-F238E27FC236}">
                <a16:creationId xmlns:a16="http://schemas.microsoft.com/office/drawing/2014/main" id="{6F6173C0-E14F-45F9-AE2A-9704C630C05B}"/>
              </a:ext>
            </a:extLst>
          </p:cNvPr>
          <p:cNvSpPr>
            <a:spLocks noGrp="1"/>
          </p:cNvSpPr>
          <p:nvPr>
            <p:ph type="title"/>
          </p:nvPr>
        </p:nvSpPr>
        <p:spPr>
          <a:xfrm>
            <a:off x="195943" y="62485"/>
            <a:ext cx="8788902" cy="1325563"/>
          </a:xfrm>
        </p:spPr>
        <p:txBody>
          <a:bodyPr anchor="ctr">
            <a:normAutofit/>
          </a:bodyPr>
          <a:lstStyle/>
          <a:p>
            <a:r>
              <a:rPr lang="en-US"/>
              <a:t>Target Diagnoses</a:t>
            </a:r>
            <a:endParaRPr lang="en-US" dirty="0"/>
          </a:p>
        </p:txBody>
      </p:sp>
      <p:sp>
        <p:nvSpPr>
          <p:cNvPr id="4" name="TextBox 3">
            <a:extLst>
              <a:ext uri="{FF2B5EF4-FFF2-40B4-BE49-F238E27FC236}">
                <a16:creationId xmlns:a16="http://schemas.microsoft.com/office/drawing/2014/main" id="{3B334738-5FF5-4A7E-B8B0-03698EA059F5}"/>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2613780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577D18-94D4-44C0-9974-488AEA9295A0}"/>
              </a:ext>
            </a:extLst>
          </p:cNvPr>
          <p:cNvSpPr>
            <a:spLocks noGrp="1"/>
          </p:cNvSpPr>
          <p:nvPr>
            <p:ph idx="1"/>
          </p:nvPr>
        </p:nvSpPr>
        <p:spPr>
          <a:xfrm>
            <a:off x="407301" y="1954207"/>
            <a:ext cx="7921223" cy="3147671"/>
          </a:xfrm>
        </p:spPr>
        <p:txBody>
          <a:bodyPr vert="horz" lIns="91440" tIns="45720" rIns="91440" bIns="45720" rtlCol="0" anchor="t">
            <a:normAutofit/>
          </a:bodyPr>
          <a:lstStyle/>
          <a:p>
            <a:pPr marL="0" indent="0">
              <a:buNone/>
            </a:pPr>
            <a:r>
              <a:rPr lang="en-US" sz="1800" u="sng" dirty="0">
                <a:latin typeface="Arial"/>
                <a:cs typeface="Arial"/>
              </a:rPr>
              <a:t>Exclusion</a:t>
            </a:r>
          </a:p>
          <a:p>
            <a:pPr marL="170815" indent="-170815"/>
            <a:r>
              <a:rPr lang="en-US" sz="1800" dirty="0">
                <a:latin typeface="Arial"/>
                <a:cs typeface="Arial"/>
              </a:rPr>
              <a:t>Evidence of urinary tract obstruction (question: hydroureter or hydronephrosis on CT)</a:t>
            </a:r>
          </a:p>
          <a:p>
            <a:pPr marL="170815" indent="-170815"/>
            <a:r>
              <a:rPr lang="en-US" sz="1800" dirty="0">
                <a:latin typeface="Arial"/>
                <a:cs typeface="Arial"/>
              </a:rPr>
              <a:t>Evidence of unexcised abscess </a:t>
            </a:r>
            <a:r>
              <a:rPr lang="en-US" sz="1800">
                <a:latin typeface="Arial"/>
                <a:cs typeface="Arial"/>
              </a:rPr>
              <a:t>on imaging </a:t>
            </a:r>
            <a:r>
              <a:rPr lang="en-US" sz="1800" dirty="0">
                <a:latin typeface="Arial"/>
                <a:cs typeface="Arial"/>
              </a:rPr>
              <a:t>(possible imaging: CT abdomen for diverticulitis, US for cellultis)</a:t>
            </a:r>
          </a:p>
          <a:p>
            <a:pPr marL="170815" indent="-170815"/>
            <a:r>
              <a:rPr lang="en-US" sz="1800" dirty="0">
                <a:latin typeface="Arial"/>
                <a:cs typeface="Arial"/>
              </a:rPr>
              <a:t>Requiring more than BID IV antibiotics (may be able to handle TID depending on patient volume)</a:t>
            </a:r>
            <a:endParaRPr lang="en-US" sz="1800" dirty="0"/>
          </a:p>
          <a:p>
            <a:pPr marL="0" indent="0">
              <a:buNone/>
            </a:pPr>
            <a:endParaRPr lang="en-US" dirty="0"/>
          </a:p>
          <a:p>
            <a:pPr marL="170815" indent="-170815"/>
            <a:endParaRPr lang="en-US" sz="1500" dirty="0"/>
          </a:p>
          <a:p>
            <a:pPr marL="0" indent="0">
              <a:buNone/>
            </a:pPr>
            <a:endParaRPr lang="en-US" dirty="0"/>
          </a:p>
          <a:p>
            <a:pPr marL="170815" indent="-170815"/>
            <a:endParaRPr lang="en-US" dirty="0"/>
          </a:p>
          <a:p>
            <a:pPr marL="170815" indent="-170815"/>
            <a:endParaRPr lang="en-US" dirty="0">
              <a:latin typeface="Arial"/>
              <a:cs typeface="Arial"/>
            </a:endParaRPr>
          </a:p>
        </p:txBody>
      </p:sp>
      <p:sp>
        <p:nvSpPr>
          <p:cNvPr id="3" name="Title 2">
            <a:extLst>
              <a:ext uri="{FF2B5EF4-FFF2-40B4-BE49-F238E27FC236}">
                <a16:creationId xmlns:a16="http://schemas.microsoft.com/office/drawing/2014/main" id="{E5F4B2A6-A800-4F00-A2EA-74528497B7DB}"/>
              </a:ext>
            </a:extLst>
          </p:cNvPr>
          <p:cNvSpPr>
            <a:spLocks noGrp="1"/>
          </p:cNvSpPr>
          <p:nvPr>
            <p:ph type="title"/>
          </p:nvPr>
        </p:nvSpPr>
        <p:spPr/>
        <p:txBody>
          <a:bodyPr/>
          <a:lstStyle/>
          <a:p>
            <a:r>
              <a:rPr lang="en-US">
                <a:latin typeface="Arial"/>
                <a:cs typeface="Arial"/>
              </a:rPr>
              <a:t>Clinical Selection Cellulitis/Pyelonephritis/Diverticulitis</a:t>
            </a:r>
            <a:endParaRPr lang="en-US"/>
          </a:p>
        </p:txBody>
      </p:sp>
      <p:sp>
        <p:nvSpPr>
          <p:cNvPr id="4" name="TextBox 3">
            <a:extLst>
              <a:ext uri="{FF2B5EF4-FFF2-40B4-BE49-F238E27FC236}">
                <a16:creationId xmlns:a16="http://schemas.microsoft.com/office/drawing/2014/main" id="{15A1C451-12B9-4CCF-B1CB-029C8F8B6804}"/>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325190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10BA86-A2AD-4F32-93BC-7B7A365DFDDD}"/>
              </a:ext>
            </a:extLst>
          </p:cNvPr>
          <p:cNvSpPr>
            <a:spLocks noGrp="1"/>
          </p:cNvSpPr>
          <p:nvPr>
            <p:ph idx="1"/>
          </p:nvPr>
        </p:nvSpPr>
        <p:spPr>
          <a:xfrm>
            <a:off x="195943" y="1716436"/>
            <a:ext cx="8759720" cy="6052072"/>
          </a:xfrm>
        </p:spPr>
        <p:txBody>
          <a:bodyPr vert="horz" lIns="91440" tIns="45720" rIns="91440" bIns="45720" rtlCol="0" anchor="t">
            <a:normAutofit/>
          </a:bodyPr>
          <a:lstStyle/>
          <a:p>
            <a:pPr marL="0" indent="0">
              <a:buNone/>
            </a:pPr>
            <a:r>
              <a:rPr lang="en-US" sz="1800" u="sng" dirty="0">
                <a:latin typeface="Arial"/>
                <a:cs typeface="Arial"/>
              </a:rPr>
              <a:t>Exclusion</a:t>
            </a:r>
          </a:p>
          <a:p>
            <a:pPr marL="170815" indent="-170815"/>
            <a:r>
              <a:rPr lang="en-US" sz="1800" dirty="0">
                <a:latin typeface="Arial"/>
                <a:cs typeface="Arial"/>
              </a:rPr>
              <a:t>Unstable VS</a:t>
            </a:r>
          </a:p>
          <a:p>
            <a:pPr marL="513697" lvl="1" indent="-170815"/>
            <a:r>
              <a:rPr lang="en-US" dirty="0">
                <a:latin typeface="Arial"/>
                <a:cs typeface="Arial"/>
              </a:rPr>
              <a:t>RR ≥ 30</a:t>
            </a:r>
          </a:p>
          <a:p>
            <a:pPr marL="513697" lvl="1" indent="-170815"/>
            <a:r>
              <a:rPr lang="en-US" dirty="0">
                <a:latin typeface="Arial"/>
                <a:cs typeface="Arial"/>
              </a:rPr>
              <a:t>SBP ≤ 90, DBP ≤ 50 (may deviate based on clinical judgement)</a:t>
            </a:r>
          </a:p>
          <a:p>
            <a:pPr marL="513697" lvl="1" indent="-170815"/>
            <a:r>
              <a:rPr lang="en-US" dirty="0">
                <a:latin typeface="Arial"/>
                <a:cs typeface="Arial"/>
              </a:rPr>
              <a:t>Oxygen Saturation ≥93% on 4L via NC or Less</a:t>
            </a:r>
          </a:p>
          <a:p>
            <a:pPr marL="170815" indent="-170815"/>
            <a:r>
              <a:rPr lang="en-US" sz="1800" dirty="0">
                <a:latin typeface="Arial"/>
                <a:cs typeface="Arial"/>
              </a:rPr>
              <a:t>Pleural effusion requiring intervention	</a:t>
            </a:r>
          </a:p>
          <a:p>
            <a:pPr marL="170815" indent="-170815"/>
            <a:r>
              <a:rPr lang="en-US" sz="1800" dirty="0">
                <a:latin typeface="Arial"/>
                <a:cs typeface="Arial"/>
              </a:rPr>
              <a:t>Cavitary lung lesion/ concern for TB</a:t>
            </a:r>
          </a:p>
          <a:p>
            <a:pPr marL="170815" indent="-170815"/>
            <a:r>
              <a:rPr lang="en-US" sz="1800" dirty="0">
                <a:latin typeface="Arial"/>
                <a:cs typeface="Arial"/>
              </a:rPr>
              <a:t>Requiring more than twice daily IV antibiotics</a:t>
            </a:r>
          </a:p>
          <a:p>
            <a:pPr marL="0" indent="0">
              <a:buNone/>
            </a:pPr>
            <a:endParaRPr lang="en-US" dirty="0">
              <a:latin typeface="Arial"/>
              <a:cs typeface="Arial"/>
            </a:endParaRPr>
          </a:p>
          <a:p>
            <a:pPr marL="0" indent="0">
              <a:buNone/>
            </a:pPr>
            <a:endParaRPr lang="en-US" dirty="0">
              <a:latin typeface="Arial"/>
              <a:cs typeface="Arial"/>
            </a:endParaRPr>
          </a:p>
          <a:p>
            <a:pPr marL="170815" indent="-170815"/>
            <a:endParaRPr lang="en-US" dirty="0">
              <a:latin typeface="Arial"/>
              <a:cs typeface="Arial"/>
            </a:endParaRPr>
          </a:p>
          <a:p>
            <a:pPr marL="170815" indent="-170815"/>
            <a:endParaRPr lang="en-US" dirty="0">
              <a:latin typeface="Arial"/>
              <a:cs typeface="Arial"/>
            </a:endParaRPr>
          </a:p>
          <a:p>
            <a:pPr marL="170815" indent="-170815"/>
            <a:endParaRPr lang="en-US" dirty="0"/>
          </a:p>
          <a:p>
            <a:pPr marL="170815" indent="-170815"/>
            <a:endParaRPr lang="en-US" dirty="0"/>
          </a:p>
        </p:txBody>
      </p:sp>
      <p:sp>
        <p:nvSpPr>
          <p:cNvPr id="2" name="Title 1">
            <a:extLst>
              <a:ext uri="{FF2B5EF4-FFF2-40B4-BE49-F238E27FC236}">
                <a16:creationId xmlns:a16="http://schemas.microsoft.com/office/drawing/2014/main" id="{FDB95BD6-0AD3-4FD1-94DE-9A0EA2E72C59}"/>
              </a:ext>
            </a:extLst>
          </p:cNvPr>
          <p:cNvSpPr>
            <a:spLocks noGrp="1"/>
          </p:cNvSpPr>
          <p:nvPr>
            <p:ph type="title"/>
          </p:nvPr>
        </p:nvSpPr>
        <p:spPr>
          <a:xfrm>
            <a:off x="195943" y="62485"/>
            <a:ext cx="8788902" cy="1325563"/>
          </a:xfrm>
        </p:spPr>
        <p:txBody>
          <a:bodyPr anchor="ctr">
            <a:normAutofit/>
          </a:bodyPr>
          <a:lstStyle/>
          <a:p>
            <a:r>
              <a:rPr lang="en-US" dirty="0">
                <a:latin typeface="Arial"/>
                <a:cs typeface="Arial"/>
              </a:rPr>
              <a:t>Clinical Selection Community Acquired Pneumonia/COVID19 Pneumonia</a:t>
            </a:r>
            <a:endParaRPr lang="en-US" dirty="0"/>
          </a:p>
        </p:txBody>
      </p:sp>
      <p:sp>
        <p:nvSpPr>
          <p:cNvPr id="4" name="TextBox 3">
            <a:extLst>
              <a:ext uri="{FF2B5EF4-FFF2-40B4-BE49-F238E27FC236}">
                <a16:creationId xmlns:a16="http://schemas.microsoft.com/office/drawing/2014/main" id="{207228D9-693B-4912-9C71-2DABC0644354}"/>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377947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D486DD-E28A-43EB-B592-9ADC7075507B}"/>
              </a:ext>
            </a:extLst>
          </p:cNvPr>
          <p:cNvSpPr>
            <a:spLocks noGrp="1"/>
          </p:cNvSpPr>
          <p:nvPr>
            <p:ph idx="1"/>
          </p:nvPr>
        </p:nvSpPr>
        <p:spPr/>
        <p:txBody>
          <a:bodyPr vert="horz" lIns="91440" tIns="45720" rIns="91440" bIns="45720" rtlCol="0" anchor="t">
            <a:normAutofit/>
          </a:bodyPr>
          <a:lstStyle/>
          <a:p>
            <a:pPr marL="0" indent="0">
              <a:buNone/>
            </a:pPr>
            <a:r>
              <a:rPr lang="en-US" sz="1800" u="sng" dirty="0">
                <a:latin typeface="Arial"/>
                <a:cs typeface="Arial"/>
              </a:rPr>
              <a:t>Exclusion</a:t>
            </a:r>
          </a:p>
          <a:p>
            <a:pPr marL="170815" indent="-170815"/>
            <a:r>
              <a:rPr lang="en-US" sz="1800" dirty="0">
                <a:latin typeface="Arial"/>
                <a:cs typeface="Arial"/>
              </a:rPr>
              <a:t>New this visit diagnosis of HF </a:t>
            </a:r>
          </a:p>
          <a:p>
            <a:pPr marL="170815" indent="-170815"/>
            <a:r>
              <a:rPr lang="en-US" sz="1800" dirty="0">
                <a:latin typeface="Arial"/>
                <a:cs typeface="Arial"/>
              </a:rPr>
              <a:t>No evidence of end- organ dysfunction</a:t>
            </a:r>
          </a:p>
          <a:p>
            <a:pPr marL="170815" indent="-170815"/>
            <a:r>
              <a:rPr lang="en-US" sz="1800" dirty="0">
                <a:latin typeface="Arial"/>
                <a:cs typeface="Arial"/>
              </a:rPr>
              <a:t>Unstable vital signs: </a:t>
            </a:r>
            <a:endParaRPr lang="en-US" sz="1800" dirty="0"/>
          </a:p>
          <a:p>
            <a:pPr marL="513715" lvl="1" indent="-170815"/>
            <a:r>
              <a:rPr lang="en-US" dirty="0">
                <a:latin typeface="Arial"/>
                <a:cs typeface="Arial"/>
              </a:rPr>
              <a:t>Systolic BP&lt;100, HR&lt;50 and &gt;110 at rest</a:t>
            </a:r>
            <a:endParaRPr lang="en-US" dirty="0"/>
          </a:p>
          <a:p>
            <a:pPr marL="513715" lvl="1" indent="-170815"/>
            <a:r>
              <a:rPr lang="en-US" dirty="0">
                <a:latin typeface="Arial"/>
                <a:cs typeface="Arial"/>
              </a:rPr>
              <a:t>O2 sat &lt;90% on RA or &lt;92% on 2L-4L/min.</a:t>
            </a:r>
            <a:endParaRPr lang="en-US" dirty="0"/>
          </a:p>
          <a:p>
            <a:pPr marL="513715" lvl="1" indent="-170815"/>
            <a:r>
              <a:rPr lang="en-US" dirty="0">
                <a:latin typeface="Arial"/>
                <a:cs typeface="Arial"/>
              </a:rPr>
              <a:t>Cr greater than 1.5 or 50% increase from baseline</a:t>
            </a:r>
          </a:p>
          <a:p>
            <a:pPr marL="513715" lvl="1" indent="-170815"/>
            <a:endParaRPr lang="en-US" dirty="0">
              <a:latin typeface="Arial"/>
              <a:cs typeface="Arial"/>
            </a:endParaRPr>
          </a:p>
          <a:p>
            <a:pPr marL="170815" indent="-170815"/>
            <a:r>
              <a:rPr lang="en-US" sz="1800" dirty="0">
                <a:latin typeface="Arial"/>
                <a:cs typeface="Arial"/>
              </a:rPr>
              <a:t>Able to perform daily weights </a:t>
            </a:r>
            <a:endParaRPr lang="en-US" sz="1800" dirty="0">
              <a:highlight>
                <a:srgbClr val="FFFF00"/>
              </a:highlight>
            </a:endParaRPr>
          </a:p>
        </p:txBody>
      </p:sp>
      <p:sp>
        <p:nvSpPr>
          <p:cNvPr id="3" name="Title 2">
            <a:extLst>
              <a:ext uri="{FF2B5EF4-FFF2-40B4-BE49-F238E27FC236}">
                <a16:creationId xmlns:a16="http://schemas.microsoft.com/office/drawing/2014/main" id="{8D47DFD0-4683-4E9E-8969-49BB3C623D4C}"/>
              </a:ext>
            </a:extLst>
          </p:cNvPr>
          <p:cNvSpPr>
            <a:spLocks noGrp="1"/>
          </p:cNvSpPr>
          <p:nvPr>
            <p:ph type="title"/>
          </p:nvPr>
        </p:nvSpPr>
        <p:spPr/>
        <p:txBody>
          <a:bodyPr/>
          <a:lstStyle/>
          <a:p>
            <a:r>
              <a:rPr lang="en-US" dirty="0">
                <a:latin typeface="Arial"/>
                <a:cs typeface="Arial"/>
              </a:rPr>
              <a:t>Clinical Selection Congestive Heart Failure</a:t>
            </a:r>
            <a:endParaRPr lang="en-US" dirty="0"/>
          </a:p>
        </p:txBody>
      </p:sp>
      <p:sp>
        <p:nvSpPr>
          <p:cNvPr id="4" name="TextBox 3">
            <a:extLst>
              <a:ext uri="{FF2B5EF4-FFF2-40B4-BE49-F238E27FC236}">
                <a16:creationId xmlns:a16="http://schemas.microsoft.com/office/drawing/2014/main" id="{5247B4A3-3F73-4E3F-A352-C63BE2DD3329}"/>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226378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91D227-9C64-49E1-BFA7-0FCE77C231B1}"/>
              </a:ext>
            </a:extLst>
          </p:cNvPr>
          <p:cNvSpPr>
            <a:spLocks noGrp="1"/>
          </p:cNvSpPr>
          <p:nvPr>
            <p:ph idx="1"/>
          </p:nvPr>
        </p:nvSpPr>
        <p:spPr>
          <a:xfrm>
            <a:off x="195943" y="1726163"/>
            <a:ext cx="8788902" cy="2502937"/>
          </a:xfrm>
        </p:spPr>
        <p:txBody>
          <a:bodyPr vert="horz" lIns="91440" tIns="45720" rIns="91440" bIns="45720" rtlCol="0" anchor="t">
            <a:noAutofit/>
          </a:bodyPr>
          <a:lstStyle/>
          <a:p>
            <a:pPr marL="0" indent="0">
              <a:buNone/>
            </a:pPr>
            <a:r>
              <a:rPr lang="en-US" sz="1800" u="sng" dirty="0">
                <a:latin typeface="Arial"/>
                <a:cs typeface="Arial"/>
              </a:rPr>
              <a:t>Exclusion</a:t>
            </a:r>
          </a:p>
          <a:p>
            <a:pPr marL="170815" indent="-170815"/>
            <a:r>
              <a:rPr lang="en-US" sz="1800" dirty="0">
                <a:latin typeface="Arial"/>
                <a:cs typeface="Arial"/>
              </a:rPr>
              <a:t>BAP-65 Score of 2 or more WITH altered mental status (1 </a:t>
            </a:r>
            <a:r>
              <a:rPr lang="en-US" sz="1800" dirty="0" err="1">
                <a:latin typeface="Arial"/>
                <a:cs typeface="Arial"/>
              </a:rPr>
              <a:t>pt</a:t>
            </a:r>
            <a:r>
              <a:rPr lang="en-US" sz="1800" dirty="0">
                <a:latin typeface="Arial"/>
                <a:cs typeface="Arial"/>
              </a:rPr>
              <a:t> for each):</a:t>
            </a:r>
          </a:p>
          <a:p>
            <a:pPr marL="513697" lvl="1" indent="-170815"/>
            <a:r>
              <a:rPr lang="en-US" dirty="0">
                <a:latin typeface="Arial"/>
                <a:cs typeface="Arial"/>
              </a:rPr>
              <a:t>BUN ≥ 25 mg/ dl</a:t>
            </a:r>
          </a:p>
          <a:p>
            <a:pPr marL="513697" lvl="1" indent="-170815"/>
            <a:r>
              <a:rPr lang="en-US" dirty="0">
                <a:latin typeface="Arial"/>
                <a:cs typeface="Arial"/>
              </a:rPr>
              <a:t>AMS </a:t>
            </a:r>
          </a:p>
          <a:p>
            <a:pPr marL="513697" lvl="1" indent="-170815"/>
            <a:r>
              <a:rPr lang="en-US" dirty="0">
                <a:latin typeface="Arial"/>
                <a:cs typeface="Arial"/>
              </a:rPr>
              <a:t>Pulse ≥ 109 bpm</a:t>
            </a:r>
          </a:p>
          <a:p>
            <a:pPr marL="170815" indent="-170815"/>
            <a:r>
              <a:rPr lang="en-US" sz="1800" dirty="0">
                <a:latin typeface="Arial"/>
                <a:cs typeface="Arial"/>
              </a:rPr>
              <a:t>Oxygen saturation &lt; 90% on 4LNC with stable work of breathing (no accessory muscle use, able to speak in full sentences, pass walk test when appropriate, </a:t>
            </a:r>
            <a:r>
              <a:rPr lang="en-US" sz="1800" dirty="0" err="1">
                <a:latin typeface="Arial"/>
                <a:cs typeface="Arial"/>
              </a:rPr>
              <a:t>etc</a:t>
            </a:r>
            <a:r>
              <a:rPr lang="en-US" sz="1800" dirty="0">
                <a:latin typeface="Arial"/>
                <a:cs typeface="Arial"/>
              </a:rPr>
              <a:t>)</a:t>
            </a:r>
          </a:p>
          <a:p>
            <a:pPr marL="170815" indent="-170815"/>
            <a:r>
              <a:rPr lang="en-US" sz="1800" dirty="0">
                <a:latin typeface="Arial"/>
                <a:cs typeface="Arial"/>
              </a:rPr>
              <a:t>Respiratory Rate ≥ 30 (based on CURB65)</a:t>
            </a:r>
          </a:p>
          <a:p>
            <a:pPr marL="170815" indent="-170815"/>
            <a:r>
              <a:rPr lang="en-US" sz="1800" dirty="0">
                <a:latin typeface="Arial"/>
                <a:cs typeface="Arial"/>
              </a:rPr>
              <a:t>Inability to use nebulizer machine to perform treatments in the home</a:t>
            </a:r>
            <a:endParaRPr lang="en-US" sz="1800" dirty="0">
              <a:highlight>
                <a:srgbClr val="FFFF00"/>
              </a:highlight>
              <a:latin typeface="Arial"/>
              <a:cs typeface="Arial"/>
            </a:endParaRPr>
          </a:p>
        </p:txBody>
      </p:sp>
      <p:sp>
        <p:nvSpPr>
          <p:cNvPr id="3" name="Title 2">
            <a:extLst>
              <a:ext uri="{FF2B5EF4-FFF2-40B4-BE49-F238E27FC236}">
                <a16:creationId xmlns:a16="http://schemas.microsoft.com/office/drawing/2014/main" id="{5FF9A4A6-BCA6-424E-ABF1-AAFF6D26AC31}"/>
              </a:ext>
            </a:extLst>
          </p:cNvPr>
          <p:cNvSpPr>
            <a:spLocks noGrp="1"/>
          </p:cNvSpPr>
          <p:nvPr>
            <p:ph type="title"/>
          </p:nvPr>
        </p:nvSpPr>
        <p:spPr/>
        <p:txBody>
          <a:bodyPr/>
          <a:lstStyle/>
          <a:p>
            <a:r>
              <a:rPr lang="en-US" dirty="0">
                <a:latin typeface="Arial"/>
                <a:cs typeface="Arial"/>
              </a:rPr>
              <a:t>Clinical Selection COPD/Asthma</a:t>
            </a:r>
            <a:endParaRPr lang="en-US" dirty="0"/>
          </a:p>
        </p:txBody>
      </p:sp>
      <p:sp>
        <p:nvSpPr>
          <p:cNvPr id="4" name="TextBox 3">
            <a:extLst>
              <a:ext uri="{FF2B5EF4-FFF2-40B4-BE49-F238E27FC236}">
                <a16:creationId xmlns:a16="http://schemas.microsoft.com/office/drawing/2014/main" id="{BB1EFA1D-EB28-4D0B-B1F1-4397CFA817DE}"/>
              </a:ext>
            </a:extLst>
          </p:cNvPr>
          <p:cNvSpPr txBox="1"/>
          <p:nvPr/>
        </p:nvSpPr>
        <p:spPr>
          <a:xfrm>
            <a:off x="195943" y="6301170"/>
            <a:ext cx="5200146" cy="400110"/>
          </a:xfrm>
          <a:prstGeom prst="rect">
            <a:avLst/>
          </a:prstGeom>
          <a:noFill/>
        </p:spPr>
        <p:txBody>
          <a:bodyPr wrap="square" rtlCol="0">
            <a:spAutoFit/>
          </a:bodyPr>
          <a:lstStyle/>
          <a:p>
            <a:r>
              <a:rPr lang="en-US" sz="1000" b="0" i="0" dirty="0">
                <a:solidFill>
                  <a:schemeClr val="accent2">
                    <a:lumMod val="75000"/>
                  </a:schemeClr>
                </a:solidFill>
                <a:effectLst/>
                <a:latin typeface="Segoe UI" panose="020B0502040204020203" pitchFamily="34" charset="0"/>
                <a:cs typeface="Segoe UI" panose="020B0502040204020203" pitchFamily="34" charset="0"/>
              </a:rPr>
              <a:t>Deviation from these guidelines should be appropriate, reasonable, and considered on a case-by-case basis based on patient status; and nursing, and provider judgement.</a:t>
            </a:r>
          </a:p>
        </p:txBody>
      </p:sp>
    </p:spTree>
    <p:extLst>
      <p:ext uri="{BB962C8B-B14F-4D97-AF65-F5344CB8AC3E}">
        <p14:creationId xmlns:p14="http://schemas.microsoft.com/office/powerpoint/2010/main" val="19874116"/>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67685473-3EBF-4D3A-B5B2-297C9FAC03C3}" vid="{48349F82-31A9-49A3-9858-72EFCA44D6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ED905C4EA56458F1825A2155ED5A1" ma:contentTypeVersion="31" ma:contentTypeDescription="Create a new document." ma:contentTypeScope="" ma:versionID="8a021ce55d61ff59bc3d7bc4acdbc885">
  <xsd:schema xmlns:xsd="http://www.w3.org/2001/XMLSchema" xmlns:xs="http://www.w3.org/2001/XMLSchema" xmlns:p="http://schemas.microsoft.com/office/2006/metadata/properties" xmlns:ns2="8463ec5b-2758-403f-baa8-0e74c3cc01ce" xmlns:ns3="eb015c64-c555-4475-98d6-c75940766274" targetNamespace="http://schemas.microsoft.com/office/2006/metadata/properties" ma:root="true" ma:fieldsID="7c198b7e919cf1801cbee4d7abaea8cf" ns2:_="" ns3:_="">
    <xsd:import namespace="8463ec5b-2758-403f-baa8-0e74c3cc01ce"/>
    <xsd:import namespace="eb015c64-c555-4475-98d6-c7594076627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3ec5b-2758-403f-baa8-0e74c3cc01c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015c64-c555-4475-98d6-c7594076627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BABE6C-A2B7-4F3C-8205-AA937808C384}">
  <ds:schemaRefs>
    <ds:schemaRef ds:uri="http://schemas.microsoft.com/office/2006/metadata/contentType"/>
    <ds:schemaRef ds:uri="http://schemas.microsoft.com/office/2006/metadata/properties/metaAttributes"/>
    <ds:schemaRef ds:uri="http://www.w3.org/2000/xmlns/"/>
    <ds:schemaRef ds:uri="http://www.w3.org/2001/XMLSchema"/>
    <ds:schemaRef ds:uri="8463ec5b-2758-403f-baa8-0e74c3cc01ce"/>
    <ds:schemaRef ds:uri="eb015c64-c555-4475-98d6-c7594076627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93619F-D4BB-485A-A63A-B190D0CA2A80}">
  <ds:schemaRefs>
    <ds:schemaRef ds:uri="http://schemas.microsoft.com/office/2006/metadata/properties"/>
    <ds:schemaRef ds:uri="http://www.w3.org/2000/xmlns/"/>
    <ds:schemaRef ds:uri="http://schemas.microsoft.com/office/infopath/2007/PartnerControls"/>
  </ds:schemaRefs>
</ds:datastoreItem>
</file>

<file path=customXml/itemProps3.xml><?xml version="1.0" encoding="utf-8"?>
<ds:datastoreItem xmlns:ds="http://schemas.openxmlformats.org/officeDocument/2006/customXml" ds:itemID="{0A5B6D2A-CE2E-4F0D-A279-BCA9AF4C2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0</TotalTime>
  <Words>1406</Words>
  <Application>Microsoft Office PowerPoint</Application>
  <PresentationFormat>On-screen Show (4:3)</PresentationFormat>
  <Paragraphs>166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Segoe UI</vt:lpstr>
      <vt:lpstr>Theme1</vt:lpstr>
      <vt:lpstr>Atrium Health Hospital at Home </vt:lpstr>
      <vt:lpstr>Purpose</vt:lpstr>
      <vt:lpstr>Considerations for All H@H Patients</vt:lpstr>
      <vt:lpstr>Exclusion criteria for H@H</vt:lpstr>
      <vt:lpstr>Target Diagnoses</vt:lpstr>
      <vt:lpstr>Clinical Selection Cellulitis/Pyelonephritis/Diverticulitis</vt:lpstr>
      <vt:lpstr>Clinical Selection Community Acquired Pneumonia/COVID19 Pneumonia</vt:lpstr>
      <vt:lpstr>Clinical Selection Congestive Heart Failure</vt:lpstr>
      <vt:lpstr>Clinical Selection COPD/Asthma</vt:lpstr>
      <vt:lpstr>Clinical Selection Hyperglycemia without DKA</vt:lpstr>
      <vt:lpstr>Clinical Selection Dehydration/ AKI</vt:lpstr>
      <vt:lpstr>Clinical Selection Hypertensive Urgency</vt:lpstr>
      <vt:lpstr>Clinical Selection Atrial Fibrillation</vt:lpstr>
      <vt:lpstr>Practical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734</cp:revision>
  <dcterms:created xsi:type="dcterms:W3CDTF">2017-05-31T17:47:02Z</dcterms:created>
  <dcterms:modified xsi:type="dcterms:W3CDTF">2021-03-23T19:06:56Z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0x01010063AED905C4EA56458F1825A2155ED5A1</vt:lpwstr>
  </property>
</Properties>
</file>